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88" r:id="rId3"/>
    <p:sldId id="290" r:id="rId4"/>
    <p:sldId id="269" r:id="rId5"/>
    <p:sldId id="293" r:id="rId6"/>
    <p:sldId id="292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283" r:id="rId17"/>
    <p:sldId id="303" r:id="rId18"/>
    <p:sldId id="258" r:id="rId19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ен стил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434" autoAdjust="0"/>
  </p:normalViewPr>
  <p:slideViewPr>
    <p:cSldViewPr snapToGrid="0">
      <p:cViewPr>
        <p:scale>
          <a:sx n="100" d="100"/>
          <a:sy n="100" d="100"/>
        </p:scale>
        <p:origin x="-97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810" y="-19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E91A0-BA48-448C-84B7-1DFCD9DCA60A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F7A3E-5E8B-4753-80B4-6C8C61D83EB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552865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AE3496-237D-451F-9125-3BC7A581E43B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6E9A0E-7F43-4655-9C40-5196F399B18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24683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965486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810250" cy="4284663"/>
          </a:xfrm>
        </p:spPr>
        <p:txBody>
          <a:bodyPr/>
          <a:lstStyle/>
          <a:p>
            <a:r>
              <a:rPr lang="ru-RU" sz="1000" dirty="0">
                <a:latin typeface="Cambria" panose="02040503050406030204" pitchFamily="18" charset="0"/>
              </a:rPr>
              <a:t>Пристанищен терминал Никопол е разположен на южния (десен) бряг на </a:t>
            </a:r>
            <a:r>
              <a:rPr lang="ru-RU" sz="1000" dirty="0" smtClean="0">
                <a:latin typeface="Cambria" panose="02040503050406030204" pitchFamily="18" charset="0"/>
              </a:rPr>
              <a:t>река Дунав</a:t>
            </a:r>
            <a:r>
              <a:rPr lang="ru-RU" sz="1000" dirty="0">
                <a:latin typeface="Cambria" panose="02040503050406030204" pitchFamily="18" charset="0"/>
              </a:rPr>
              <a:t>, в западната част на гр. Никопол от км 597,900 до км 597,550, от устието </a:t>
            </a:r>
            <a:r>
              <a:rPr lang="ru-RU" sz="1000" dirty="0" smtClean="0">
                <a:latin typeface="Cambria" panose="02040503050406030204" pitchFamily="18" charset="0"/>
              </a:rPr>
              <a:t>на реката</a:t>
            </a:r>
            <a:r>
              <a:rPr lang="ru-RU" sz="1000" dirty="0">
                <a:latin typeface="Cambria" panose="02040503050406030204" pitchFamily="18" charset="0"/>
              </a:rPr>
              <a:t>. Свързан е с първостепенния път Никопол - Плевен, а с гр. Свищов </a:t>
            </a:r>
            <a:r>
              <a:rPr lang="ru-RU" sz="1000" dirty="0" smtClean="0">
                <a:latin typeface="Cambria" panose="02040503050406030204" pitchFamily="18" charset="0"/>
              </a:rPr>
              <a:t>посредством второстепенен </a:t>
            </a:r>
            <a:r>
              <a:rPr lang="ru-RU" sz="1000" dirty="0">
                <a:latin typeface="Cambria" panose="02040503050406030204" pitchFamily="18" charset="0"/>
              </a:rPr>
              <a:t>път Никопол - Свищов. Асфалтовият път Никопол - Плевен е </a:t>
            </a:r>
            <a:r>
              <a:rPr lang="ru-RU" sz="1000" dirty="0" smtClean="0">
                <a:latin typeface="Cambria" panose="02040503050406030204" pitchFamily="18" charset="0"/>
              </a:rPr>
              <a:t>коригиран и </a:t>
            </a:r>
            <a:r>
              <a:rPr lang="ru-RU" sz="1000" dirty="0">
                <a:latin typeface="Cambria" panose="02040503050406030204" pitchFamily="18" charset="0"/>
              </a:rPr>
              <a:t>ремонтиран през последните няколко години и е в много добро състояние. Чрез </a:t>
            </a:r>
            <a:r>
              <a:rPr lang="ru-RU" sz="1000" dirty="0" smtClean="0">
                <a:latin typeface="Cambria" panose="02040503050406030204" pitchFamily="18" charset="0"/>
              </a:rPr>
              <a:t>него в </a:t>
            </a:r>
            <a:r>
              <a:rPr lang="ru-RU" sz="1000" dirty="0">
                <a:latin typeface="Cambria" panose="02040503050406030204" pitchFamily="18" charset="0"/>
              </a:rPr>
              <a:t>посока гр. Плевен се излиза на път Е 83 и Е 72.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Територията на пристанищен терминал Никопол е 17 642 кв.м. На </a:t>
            </a:r>
            <a:r>
              <a:rPr lang="ru-RU" sz="1000" dirty="0" smtClean="0">
                <a:latin typeface="Cambria" panose="02040503050406030204" pitchFamily="18" charset="0"/>
              </a:rPr>
              <a:t>тази територия </a:t>
            </a:r>
            <a:r>
              <a:rPr lang="ru-RU" sz="1000" dirty="0">
                <a:latin typeface="Cambria" panose="02040503050406030204" pitchFamily="18" charset="0"/>
              </a:rPr>
              <a:t>са изградени административни, обслужващи и битови сгради.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Основното предназначение на терминала е да предоставя място за приставане </a:t>
            </a:r>
            <a:r>
              <a:rPr lang="ru-RU" sz="1000" dirty="0" smtClean="0">
                <a:latin typeface="Cambria" panose="02040503050406030204" pitchFamily="18" charset="0"/>
              </a:rPr>
              <a:t>на кораби </a:t>
            </a:r>
            <a:r>
              <a:rPr lang="ru-RU" sz="1000" dirty="0">
                <a:latin typeface="Cambria" panose="02040503050406030204" pitchFamily="18" charset="0"/>
              </a:rPr>
              <a:t>тип „Ро-Ро" с хоризонтално товарене за превоз на хора, автомобили</a:t>
            </a:r>
            <a:r>
              <a:rPr lang="ru-RU" sz="1000" dirty="0" smtClean="0">
                <a:latin typeface="Cambria" panose="02040503050406030204" pitchFamily="18" charset="0"/>
              </a:rPr>
              <a:t>, селскостопанска </a:t>
            </a:r>
            <a:r>
              <a:rPr lang="ru-RU" sz="1000" dirty="0">
                <a:latin typeface="Cambria" panose="02040503050406030204" pitchFamily="18" charset="0"/>
              </a:rPr>
              <a:t>и друга колесна техника, работещи между българския и </a:t>
            </a:r>
            <a:r>
              <a:rPr lang="ru-RU" sz="1000" dirty="0" smtClean="0">
                <a:latin typeface="Cambria" panose="02040503050406030204" pitchFamily="18" charset="0"/>
              </a:rPr>
              <a:t>румънския бряг </a:t>
            </a:r>
            <a:r>
              <a:rPr lang="ru-RU" sz="1000" dirty="0">
                <a:latin typeface="Cambria" panose="02040503050406030204" pitchFamily="18" charset="0"/>
              </a:rPr>
              <a:t>на р. Дунав, по фериботната линия Никопол - Турну Мъгуреле. Ро-Ро рампата е </a:t>
            </a:r>
            <a:r>
              <a:rPr lang="ru-RU" sz="1000" dirty="0" smtClean="0">
                <a:latin typeface="Cambria" panose="02040503050406030204" pitchFamily="18" charset="0"/>
              </a:rPr>
              <a:t>с ширина </a:t>
            </a:r>
            <a:r>
              <a:rPr lang="ru-RU" sz="1000" dirty="0">
                <a:latin typeface="Cambria" panose="02040503050406030204" pitchFamily="18" charset="0"/>
              </a:rPr>
              <a:t>30-50 м. и позволява приставането на два Ро-Ро кораба за </a:t>
            </a:r>
            <a:r>
              <a:rPr lang="ru-RU" sz="1000" dirty="0" smtClean="0">
                <a:latin typeface="Cambria" panose="02040503050406030204" pitchFamily="18" charset="0"/>
              </a:rPr>
              <a:t>едновременна обработка</a:t>
            </a:r>
            <a:r>
              <a:rPr lang="ru-RU" sz="1000" dirty="0">
                <a:latin typeface="Cambria" panose="02040503050406030204" pitchFamily="18" charset="0"/>
              </a:rPr>
              <a:t>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Съоръженията са стандартни за подобен терминал и отговарят на </a:t>
            </a:r>
            <a:r>
              <a:rPr lang="ru-RU" sz="1000" dirty="0" smtClean="0">
                <a:latin typeface="Cambria" panose="02040503050406030204" pitchFamily="18" charset="0"/>
              </a:rPr>
              <a:t>изискванията за </a:t>
            </a:r>
            <a:r>
              <a:rPr lang="ru-RU" sz="1000" dirty="0">
                <a:latin typeface="Cambria" panose="02040503050406030204" pitchFamily="18" charset="0"/>
              </a:rPr>
              <a:t>безопасно приставане и обслужване на </a:t>
            </a:r>
            <a:r>
              <a:rPr lang="ru-RU" sz="1000" dirty="0" smtClean="0">
                <a:latin typeface="Cambria" panose="02040503050406030204" pitchFamily="18" charset="0"/>
              </a:rPr>
              <a:t>корабите.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Освен </a:t>
            </a:r>
            <a:r>
              <a:rPr lang="ru-RU" sz="1000" dirty="0">
                <a:latin typeface="Cambria" panose="02040503050406030204" pitchFamily="18" charset="0"/>
              </a:rPr>
              <a:t>обслужване на Ро-Ро </a:t>
            </a:r>
            <a:r>
              <a:rPr lang="ru-RU" sz="1000" dirty="0" smtClean="0">
                <a:latin typeface="Cambria" panose="02040503050406030204" pitchFamily="18" charset="0"/>
              </a:rPr>
              <a:t>кораби Пристанищния </a:t>
            </a:r>
            <a:r>
              <a:rPr lang="ru-RU" sz="1000" dirty="0">
                <a:latin typeface="Cambria" panose="02040503050406030204" pitchFamily="18" charset="0"/>
              </a:rPr>
              <a:t>терминал разполага с необходимата техника, съвременни технологии </a:t>
            </a:r>
            <a:r>
              <a:rPr lang="ru-RU" sz="1000" dirty="0" smtClean="0">
                <a:latin typeface="Cambria" panose="02040503050406030204" pitchFamily="18" charset="0"/>
              </a:rPr>
              <a:t>и квалифициран </a:t>
            </a:r>
            <a:r>
              <a:rPr lang="ru-RU" sz="1000" dirty="0">
                <a:latin typeface="Cambria" panose="02040503050406030204" pitchFamily="18" charset="0"/>
              </a:rPr>
              <a:t>персонал за извършване на пълния цикъл </a:t>
            </a:r>
            <a:r>
              <a:rPr lang="ru-RU" sz="1000" dirty="0" smtClean="0">
                <a:latin typeface="Cambria" panose="02040503050406030204" pitchFamily="18" charset="0"/>
              </a:rPr>
              <a:t>пристанищни </a:t>
            </a:r>
            <a:r>
              <a:rPr lang="ru-RU" sz="1000" dirty="0">
                <a:latin typeface="Cambria" panose="02040503050406030204" pitchFamily="18" charset="0"/>
              </a:rPr>
              <a:t>услуги </a:t>
            </a:r>
            <a:r>
              <a:rPr lang="ru-RU" sz="1000" dirty="0" smtClean="0">
                <a:latin typeface="Cambria" panose="02040503050406030204" pitchFamily="18" charset="0"/>
              </a:rPr>
              <a:t>по обработка </a:t>
            </a:r>
            <a:r>
              <a:rPr lang="ru-RU" sz="1000" dirty="0">
                <a:latin typeface="Cambria" panose="02040503050406030204" pitchFamily="18" charset="0"/>
              </a:rPr>
              <a:t>на наливни и насипни товари и в частност натоварване на зърнени </a:t>
            </a:r>
            <a:r>
              <a:rPr lang="ru-RU" sz="1000" dirty="0" smtClean="0">
                <a:latin typeface="Cambria" panose="02040503050406030204" pitchFamily="18" charset="0"/>
              </a:rPr>
              <a:t>храни, </a:t>
            </a:r>
            <a:r>
              <a:rPr lang="ru-RU" sz="1000" dirty="0">
                <a:latin typeface="Cambria" panose="02040503050406030204" pitchFamily="18" charset="0"/>
              </a:rPr>
              <a:t>включително приемане на товарите и експедиция до крайни получатели. </a:t>
            </a:r>
            <a:endParaRPr lang="ru-RU" sz="1000" dirty="0" smtClean="0">
              <a:latin typeface="Cambria" panose="02040503050406030204" pitchFamily="18" charset="0"/>
            </a:endParaRPr>
          </a:p>
          <a:p>
            <a:r>
              <a:rPr lang="ru-RU" sz="1000" dirty="0" smtClean="0">
                <a:latin typeface="Cambria" panose="02040503050406030204" pitchFamily="18" charset="0"/>
              </a:rPr>
              <a:t>На територията </a:t>
            </a:r>
            <a:r>
              <a:rPr lang="ru-RU" sz="1000" dirty="0">
                <a:latin typeface="Cambria" panose="02040503050406030204" pitchFamily="18" charset="0"/>
              </a:rPr>
              <a:t>на пристанищния терминал се осъществява паспортно-визов, митнически,</a:t>
            </a:r>
          </a:p>
          <a:p>
            <a:r>
              <a:rPr lang="ru-RU" sz="1000" dirty="0">
                <a:latin typeface="Cambria" panose="02040503050406030204" pitchFamily="18" charset="0"/>
              </a:rPr>
              <a:t>санитарен, ветеринарен и фитосанитарен контрол.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Терминалът разполага с :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Корабни </a:t>
            </a:r>
            <a:r>
              <a:rPr lang="ru-RU" sz="1000" dirty="0">
                <a:latin typeface="Cambria" panose="02040503050406030204" pitchFamily="18" charset="0"/>
              </a:rPr>
              <a:t>места – 3 броя</a:t>
            </a:r>
            <a:r>
              <a:rPr lang="ru-RU" sz="1000" dirty="0" smtClean="0">
                <a:latin typeface="Cambria" panose="02040503050406030204" pitchFamily="18" charset="0"/>
              </a:rPr>
              <a:t>; Обща </a:t>
            </a:r>
            <a:r>
              <a:rPr lang="ru-RU" sz="1000" dirty="0">
                <a:latin typeface="Cambria" panose="02040503050406030204" pitchFamily="18" charset="0"/>
              </a:rPr>
              <a:t>дължина на корабните места – 230 м</a:t>
            </a:r>
            <a:r>
              <a:rPr lang="ru-RU" sz="1000" dirty="0" smtClean="0">
                <a:latin typeface="Cambria" panose="02040503050406030204" pitchFamily="18" charset="0"/>
              </a:rPr>
              <a:t>; Обща </a:t>
            </a:r>
            <a:r>
              <a:rPr lang="ru-RU" sz="1000" dirty="0">
                <a:latin typeface="Cambria" panose="02040503050406030204" pitchFamily="18" charset="0"/>
              </a:rPr>
              <a:t>дължина на кейовия фронт – 230 м;</a:t>
            </a:r>
            <a:endParaRPr lang="bg-BG" sz="1000" dirty="0">
              <a:latin typeface="Cambria" panose="0204050305040603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10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0703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r>
              <a:rPr lang="ru-RU" sz="1000" dirty="0">
                <a:latin typeface="Cambria" panose="02040503050406030204" pitchFamily="18" charset="0"/>
              </a:rPr>
              <a:t>Пристанище Русе е най-голямото пристанище в българския участък на р. Дунав. То е и най-голямото пристанище в комплекса</a:t>
            </a:r>
            <a:r>
              <a:rPr lang="ru-RU" sz="1000" dirty="0" smtClean="0">
                <a:latin typeface="Cambria" panose="02040503050406030204" pitchFamily="18" charset="0"/>
              </a:rPr>
              <a:t>.</a:t>
            </a:r>
            <a:endParaRPr lang="ru-RU" sz="1000" dirty="0">
              <a:latin typeface="Cambria" panose="02040503050406030204" pitchFamily="18" charset="0"/>
            </a:endParaRPr>
          </a:p>
          <a:p>
            <a:r>
              <a:rPr lang="ru-RU" sz="1000" dirty="0">
                <a:latin typeface="Cambria" panose="02040503050406030204" pitchFamily="18" charset="0"/>
              </a:rPr>
              <a:t>Пристанище Русе заема ключова позиция в Пан – Европейските транспортни коридори: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Коридор </a:t>
            </a:r>
            <a:r>
              <a:rPr lang="ru-RU" sz="1000" dirty="0">
                <a:latin typeface="Cambria" panose="02040503050406030204" pitchFamily="18" charset="0"/>
              </a:rPr>
              <a:t>VІІ – Рейн – Майн – Дунав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Коридор </a:t>
            </a:r>
            <a:r>
              <a:rPr lang="ru-RU" sz="1000" dirty="0">
                <a:latin typeface="Cambria" panose="02040503050406030204" pitchFamily="18" charset="0"/>
              </a:rPr>
              <a:t>ІХ - Хелзинки – Санкт Петербург – Москва – Киев – Букурещ – Русе – Александрополис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Пътят </a:t>
            </a:r>
            <a:r>
              <a:rPr lang="ru-RU" sz="1000" dirty="0">
                <a:latin typeface="Cambria" panose="02040503050406030204" pitchFamily="18" charset="0"/>
              </a:rPr>
              <a:t>на коприната – комбиниран транспорт на транзитни товари по линията Варна – Русе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Коридор </a:t>
            </a:r>
            <a:r>
              <a:rPr lang="ru-RU" sz="1000" dirty="0">
                <a:latin typeface="Cambria" panose="02040503050406030204" pitchFamily="18" charset="0"/>
              </a:rPr>
              <a:t>ТРАСЕКА – Узбекистан – Азербайджан – Грузия – България - Европа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Пристанище </a:t>
            </a:r>
            <a:r>
              <a:rPr lang="ru-RU" sz="1000" dirty="0">
                <a:latin typeface="Cambria" panose="02040503050406030204" pitchFamily="18" charset="0"/>
              </a:rPr>
              <a:t>Русе е развит мултимодален център, в който се осъществява връзка между три основни вида транспорт – воден, сухопътен и железопътен.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На </a:t>
            </a:r>
            <a:r>
              <a:rPr lang="ru-RU" sz="1000" dirty="0">
                <a:latin typeface="Cambria" panose="02040503050406030204" pitchFamily="18" charset="0"/>
              </a:rPr>
              <a:t>територията му са разположени пътни връзки с централната пътна мрежа на България и ж.п. коловози, които го свързват с ж.п. мрежата на страната.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Пристанище </a:t>
            </a:r>
            <a:r>
              <a:rPr lang="ru-RU" sz="1000" dirty="0">
                <a:latin typeface="Cambria" panose="02040503050406030204" pitchFamily="18" charset="0"/>
              </a:rPr>
              <a:t>Русе е обособено като два терминала – Русе-изток и централен пътнически кей.</a:t>
            </a:r>
            <a:endParaRPr lang="bg-BG" sz="1000" dirty="0">
              <a:latin typeface="Cambria" panose="0204050305040603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11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6675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r>
              <a:rPr lang="ru-RU" sz="1000" dirty="0" smtClean="0">
                <a:latin typeface="Cambria" panose="02040503050406030204" pitchFamily="18" charset="0"/>
              </a:rPr>
              <a:t>Пристанищен </a:t>
            </a:r>
            <a:r>
              <a:rPr lang="ru-RU" sz="1000" dirty="0">
                <a:latin typeface="Cambria" panose="02040503050406030204" pitchFamily="18" charset="0"/>
              </a:rPr>
              <a:t>терминал Русе - Изток е разположен на км. 489-490 в източната промишлена зона на град Русе.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Това е най-голямото пристанище в българския участък на р.Дунав. Пристанище Русе-изток е също така единственото речно пристанище в България, където при високи нива на водите на р.Дунав могат да бъдат приемани и обработвани речно-морски кораби.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Пристанището има технически капацитет за обработка на голямотонажни единици до 60 т. Възможна е обработката и на товари с по-голямо тегло или нестандартни размери, с помощта на 100-тонен плаващ кран.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В п-ще Изток се обработват всички видове товари, включително едрогабаритни товари и техника.</a:t>
            </a:r>
          </a:p>
          <a:p>
            <a:r>
              <a:rPr lang="ru-RU" sz="1000" b="1" dirty="0" smtClean="0">
                <a:latin typeface="Cambria" panose="02040503050406030204" pitchFamily="18" charset="0"/>
              </a:rPr>
              <a:t>Пристанище </a:t>
            </a:r>
            <a:r>
              <a:rPr lang="ru-RU" sz="1000" b="1" dirty="0">
                <a:latin typeface="Cambria" panose="02040503050406030204" pitchFamily="18" charset="0"/>
              </a:rPr>
              <a:t>Русе-изток разполага с:</a:t>
            </a:r>
            <a:endParaRPr lang="ru-RU" sz="1000" dirty="0">
              <a:latin typeface="Cambria" panose="02040503050406030204" pitchFamily="18" charset="0"/>
            </a:endParaRPr>
          </a:p>
          <a:p>
            <a:r>
              <a:rPr lang="ru-RU" sz="1000" dirty="0">
                <a:latin typeface="Cambria" panose="02040503050406030204" pitchFamily="18" charset="0"/>
              </a:rPr>
              <a:t>площ от 825 533 кв.м</a:t>
            </a:r>
            <a:r>
              <a:rPr lang="ru-RU" sz="1000" dirty="0" smtClean="0">
                <a:latin typeface="Cambria" panose="02040503050406030204" pitchFamily="18" charset="0"/>
              </a:rPr>
              <a:t>. 14 </a:t>
            </a:r>
            <a:r>
              <a:rPr lang="ru-RU" sz="1000" dirty="0">
                <a:latin typeface="Cambria" panose="02040503050406030204" pitchFamily="18" charset="0"/>
              </a:rPr>
              <a:t>корабни </a:t>
            </a:r>
            <a:r>
              <a:rPr lang="ru-RU" sz="1000" dirty="0" smtClean="0">
                <a:latin typeface="Cambria" panose="02040503050406030204" pitchFamily="18" charset="0"/>
              </a:rPr>
              <a:t>места; дълбочина </a:t>
            </a:r>
            <a:r>
              <a:rPr lang="ru-RU" sz="1000" dirty="0">
                <a:latin typeface="Cambria" panose="02040503050406030204" pitchFamily="18" charset="0"/>
              </a:rPr>
              <a:t>на лимана при кота 0 – между 1 и 2 м. за различните корабни </a:t>
            </a:r>
            <a:r>
              <a:rPr lang="ru-RU" sz="1000" dirty="0" smtClean="0">
                <a:latin typeface="Cambria" panose="02040503050406030204" pitchFamily="18" charset="0"/>
              </a:rPr>
              <a:t>места;17 </a:t>
            </a:r>
            <a:r>
              <a:rPr lang="ru-RU" sz="1000" dirty="0">
                <a:latin typeface="Cambria" panose="02040503050406030204" pitchFamily="18" charset="0"/>
              </a:rPr>
              <a:t>крана с максимална товароподемност от 5 до 32 </a:t>
            </a:r>
            <a:r>
              <a:rPr lang="ru-RU" sz="1000" dirty="0" smtClean="0">
                <a:latin typeface="Cambria" panose="02040503050406030204" pitchFamily="18" charset="0"/>
              </a:rPr>
              <a:t>тона;196 </a:t>
            </a:r>
            <a:r>
              <a:rPr lang="ru-RU" sz="1000" dirty="0">
                <a:latin typeface="Cambria" panose="02040503050406030204" pitchFamily="18" charset="0"/>
              </a:rPr>
              <a:t>300 кв.м. складови </a:t>
            </a:r>
            <a:r>
              <a:rPr lang="ru-RU" sz="1000" dirty="0" smtClean="0">
                <a:latin typeface="Cambria" panose="02040503050406030204" pitchFamily="18" charset="0"/>
              </a:rPr>
              <a:t>площи: 15 </a:t>
            </a:r>
            <a:r>
              <a:rPr lang="ru-RU" sz="1000" dirty="0">
                <a:latin typeface="Cambria" panose="02040503050406030204" pitchFamily="18" charset="0"/>
              </a:rPr>
              <a:t>800 кв.м. закрита складова </a:t>
            </a:r>
            <a:r>
              <a:rPr lang="ru-RU" sz="1000" dirty="0" smtClean="0">
                <a:latin typeface="Cambria" panose="02040503050406030204" pitchFamily="18" charset="0"/>
              </a:rPr>
              <a:t>площ и 190 </a:t>
            </a:r>
            <a:r>
              <a:rPr lang="ru-RU" sz="1000" dirty="0">
                <a:latin typeface="Cambria" panose="02040503050406030204" pitchFamily="18" charset="0"/>
              </a:rPr>
              <a:t>500 кв.м. открита складова </a:t>
            </a:r>
            <a:r>
              <a:rPr lang="ru-RU" sz="1000" dirty="0" smtClean="0">
                <a:latin typeface="Cambria" panose="02040503050406030204" pitchFamily="18" charset="0"/>
              </a:rPr>
              <a:t>площ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Връзка </a:t>
            </a:r>
            <a:r>
              <a:rPr lang="ru-RU" sz="1000" dirty="0">
                <a:latin typeface="Cambria" panose="02040503050406030204" pitchFamily="18" charset="0"/>
              </a:rPr>
              <a:t>с жп и автотранспортна мрежа на България</a:t>
            </a:r>
          </a:p>
          <a:p>
            <a:r>
              <a:rPr lang="ru-RU" sz="1000" dirty="0">
                <a:latin typeface="Cambria" panose="02040503050406030204" pitchFamily="18" charset="0"/>
              </a:rPr>
              <a:t>Резервираната площ от 825 533 кв.м. дава възможности за бъдещо развитие на пристанището. В Генералния план са предвидени територии за изграждане на зърнен и контейнерен терминал.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В района на пристанище Русе-изток има изграден и функционира Ро-Ро терминал за хоризонтална обработка на превозни средства. Той предоставя възможност за осъществяване на хоризонтална обработка на товари.</a:t>
            </a:r>
          </a:p>
          <a:p>
            <a:endParaRPr lang="ru-RU" sz="1000" dirty="0" smtClean="0">
              <a:latin typeface="Cambria" panose="02040503050406030204" pitchFamily="18" charset="0"/>
            </a:endParaRPr>
          </a:p>
          <a:p>
            <a:r>
              <a:rPr lang="ru-RU" sz="1000" dirty="0" smtClean="0">
                <a:latin typeface="Cambria" panose="02040503050406030204" pitchFamily="18" charset="0"/>
              </a:rPr>
              <a:t>Ро-Ро терминалът в Русе разполага с: Ро-Ро рампа за едновременно приставане на 2 плавателни съда; 2 паркинга с капацитет по 80 камиони ТИР всеки; Вътрешен паркинг с площ 11 719 кв.м. Външен паркинг с площ 11 484 кв.м.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Връзка с автотранспортна мрежа на България;</a:t>
            </a:r>
            <a:endParaRPr lang="bg-BG" sz="1000" dirty="0">
              <a:latin typeface="Cambria" panose="0204050305040603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12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006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13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7117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14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8039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r>
              <a:rPr lang="ru-RU" sz="1000" dirty="0">
                <a:latin typeface="Cambria" panose="02040503050406030204" pitchFamily="18" charset="0"/>
              </a:rPr>
              <a:t>Пристанище Силистра е обособено като пътническо пристанище и в близкото минало е поддържало целогодишно регулярна линия Силистра – Рени – Измаил – Силистра.</a:t>
            </a:r>
          </a:p>
          <a:p>
            <a:endParaRPr lang="ru-RU" sz="1000" dirty="0">
              <a:latin typeface="Cambria" panose="02040503050406030204" pitchFamily="18" charset="0"/>
            </a:endParaRPr>
          </a:p>
          <a:p>
            <a:r>
              <a:rPr lang="ru-RU" sz="1000" dirty="0">
                <a:latin typeface="Cambria" panose="02040503050406030204" pitchFamily="18" charset="0"/>
              </a:rPr>
              <a:t>То е разположено на км.375 от устието на р.Дунав. </a:t>
            </a:r>
            <a:endParaRPr lang="ru-RU" sz="1000" dirty="0" smtClean="0">
              <a:latin typeface="Cambria" panose="02040503050406030204" pitchFamily="18" charset="0"/>
            </a:endParaRPr>
          </a:p>
          <a:p>
            <a:r>
              <a:rPr lang="ru-RU" sz="1000" dirty="0" smtClean="0">
                <a:latin typeface="Cambria" panose="02040503050406030204" pitchFamily="18" charset="0"/>
              </a:rPr>
              <a:t>Кейовата </a:t>
            </a:r>
            <a:r>
              <a:rPr lang="ru-RU" sz="1000" dirty="0">
                <a:latin typeface="Cambria" panose="02040503050406030204" pitchFamily="18" charset="0"/>
              </a:rPr>
              <a:t>му стена е с дължина 300 метра.</a:t>
            </a:r>
          </a:p>
          <a:p>
            <a:endParaRPr lang="ru-RU" sz="1000" dirty="0">
              <a:latin typeface="Cambria" panose="02040503050406030204" pitchFamily="18" charset="0"/>
            </a:endParaRPr>
          </a:p>
          <a:p>
            <a:r>
              <a:rPr lang="ru-RU" sz="1000" dirty="0" smtClean="0">
                <a:latin typeface="Cambria" panose="02040503050406030204" pitchFamily="18" charset="0"/>
              </a:rPr>
              <a:t>Пристанище </a:t>
            </a:r>
            <a:r>
              <a:rPr lang="ru-RU" sz="1000" dirty="0">
                <a:latin typeface="Cambria" panose="02040503050406030204" pitchFamily="18" charset="0"/>
              </a:rPr>
              <a:t>Силистра разполага с:</a:t>
            </a:r>
          </a:p>
          <a:p>
            <a:endParaRPr lang="ru-RU" sz="1000" dirty="0">
              <a:latin typeface="Cambria" panose="02040503050406030204" pitchFamily="18" charset="0"/>
            </a:endParaRPr>
          </a:p>
          <a:p>
            <a:r>
              <a:rPr lang="ru-RU" sz="1000" dirty="0">
                <a:latin typeface="Cambria" panose="02040503050406030204" pitchFamily="18" charset="0"/>
              </a:rPr>
              <a:t>площ от 17 770 м2.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900 м2 паркинг</a:t>
            </a:r>
          </a:p>
          <a:p>
            <a:r>
              <a:rPr lang="ru-RU" sz="1000" dirty="0">
                <a:latin typeface="Cambria" panose="02040503050406030204" pitchFamily="18" charset="0"/>
              </a:rPr>
              <a:t>2 понтона за приемане на пътнически кораби</a:t>
            </a:r>
          </a:p>
          <a:p>
            <a:r>
              <a:rPr lang="ru-RU" sz="1000" dirty="0">
                <a:latin typeface="Cambria" panose="02040503050406030204" pitchFamily="18" charset="0"/>
              </a:rPr>
              <a:t>дълбочина на лимана при кота 0 от 1 м. и 2 м.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Връзка с автотранспортна мрежа на България</a:t>
            </a:r>
            <a:endParaRPr lang="bg-BG" sz="1000" dirty="0">
              <a:latin typeface="Cambria" panose="0204050305040603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15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007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2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3686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r>
              <a:rPr lang="ru-RU" dirty="0" smtClean="0">
                <a:latin typeface="Cambria" panose="02040503050406030204" pitchFamily="18" charset="0"/>
              </a:rPr>
              <a:t>Основно преимущество на пристанище Видин. Своеобразен транспортен възел образуван от пресечната точка на транспортен коридор №4 и транспортен коридор №7 и същевременно най-краткият път към Гърция, Македония и Сърбия. От тук по коридор № 4 и коридор № 8 минава и пътя към страните от Близкия изток.</a:t>
            </a:r>
          </a:p>
          <a:p>
            <a:endParaRPr lang="ru-RU" dirty="0" smtClean="0">
              <a:latin typeface="Cambria" panose="02040503050406030204" pitchFamily="18" charset="0"/>
            </a:endParaRPr>
          </a:p>
          <a:p>
            <a:r>
              <a:rPr lang="ru-RU" dirty="0" smtClean="0">
                <a:latin typeface="Cambria" panose="02040503050406030204" pitchFamily="18" charset="0"/>
              </a:rPr>
              <a:t>Видин е един от големите транспортни центрове в страната. Това се обуславя от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една страна от наличието на добре развита инфраструктура – железопътни,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автомобилни и водни връзки, представляващи главни европейски коридори, наличие на безмитна зона, значително присъствие на МАТ, фериботни трансгранични авто и ж.п. преходи и т.н.</a:t>
            </a:r>
          </a:p>
          <a:p>
            <a:endParaRPr lang="ru-RU" dirty="0" smtClean="0">
              <a:latin typeface="Cambria" panose="02040503050406030204" pitchFamily="18" charset="0"/>
            </a:endParaRPr>
          </a:p>
          <a:p>
            <a:r>
              <a:rPr lang="ru-RU" dirty="0" smtClean="0">
                <a:latin typeface="Cambria" panose="02040503050406030204" pitchFamily="18" charset="0"/>
              </a:rPr>
              <a:t>Във Видин се пресичат два Пан Европейски транспортни коридора - № 4 (през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ru-RU" dirty="0" smtClean="0">
                <a:latin typeface="Cambria" panose="02040503050406030204" pitchFamily="18" charset="0"/>
              </a:rPr>
              <a:t>Крайова за София) и № 7 (по р.Дунав), което дава възможност пристанището да стане разпределителен център на стоки и товари от/за изток/запад.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„Пристанището” е включен в списъка на пристанищата за обществен транспорт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ru-RU" dirty="0" smtClean="0">
                <a:latin typeface="Cambria" panose="02040503050406030204" pitchFamily="18" charset="0"/>
              </a:rPr>
              <a:t>по чл.103а, ал.1, т.1 от Закона за морските пространства, вътрешните водни пътища и пристанищата на Република България (ЗМПВВППРБ), като част от пристанище за обществен транспорт с национално значение Видин.</a:t>
            </a: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3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656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19100" y="4410074"/>
            <a:ext cx="6210300" cy="4467225"/>
          </a:xfrm>
        </p:spPr>
        <p:txBody>
          <a:bodyPr/>
          <a:lstStyle/>
          <a:p>
            <a:r>
              <a:rPr lang="ru-RU" sz="1000" dirty="0" smtClean="0">
                <a:latin typeface="Cambria" panose="02040503050406030204" pitchFamily="18" charset="0"/>
              </a:rPr>
              <a:t>Пристанище „Видин-север” е съставено от два пристанищни терминала: </a:t>
            </a:r>
          </a:p>
          <a:p>
            <a:endParaRPr lang="ru-RU" sz="1000" dirty="0" smtClean="0">
              <a:latin typeface="Cambria" panose="02040503050406030204" pitchFamily="18" charset="0"/>
            </a:endParaRPr>
          </a:p>
          <a:p>
            <a:r>
              <a:rPr lang="ru-RU" sz="1000" dirty="0" smtClean="0">
                <a:latin typeface="Cambria" panose="02040503050406030204" pitchFamily="18" charset="0"/>
              </a:rPr>
              <a:t>1. Пристанищен терминал „Фериботен комплекс Видин”. Разположен в северна промишлена зона от км. 792.800 до км. 793.000. 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Автофериботния терминал разполага с Ро-Ро рампа с ширина 30-50 м. позволяваща приставането на един фериботен кораб за обработка. Съоръженията са стандартни за подобен терминал и отговарят на изискванията за безопасно приставане и обслужване на корабите.</a:t>
            </a:r>
          </a:p>
          <a:p>
            <a:endParaRPr lang="ru-RU" sz="1000" dirty="0">
              <a:latin typeface="Cambria" panose="02040503050406030204" pitchFamily="18" charset="0"/>
            </a:endParaRPr>
          </a:p>
          <a:p>
            <a:r>
              <a:rPr lang="ru-RU" sz="1000" dirty="0" smtClean="0">
                <a:latin typeface="Cambria" panose="02040503050406030204" pitchFamily="18" charset="0"/>
              </a:rPr>
              <a:t>2. Пристанищен терминал „Видин-Север”. Разположен е в северната промишлена зона от км 793.600 до км 793.200 на р.Дунав. 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Изградена е пътна връзка – отклонение от път Е79 непосредствено преди входа на автофериботния терминал, както и ж.п.коловоз – отклонение от коловоза за фериботната гара, непосредствено преди входа й. </a:t>
            </a:r>
          </a:p>
          <a:p>
            <a:endParaRPr lang="ru-RU" sz="1000" dirty="0" smtClean="0">
              <a:latin typeface="Cambria" panose="02040503050406030204" pitchFamily="18" charset="0"/>
            </a:endParaRPr>
          </a:p>
          <a:p>
            <a:r>
              <a:rPr lang="ru-RU" sz="1000" dirty="0" smtClean="0">
                <a:latin typeface="Cambria" panose="02040503050406030204" pitchFamily="18" charset="0"/>
              </a:rPr>
              <a:t>3. На терен от 10 000 м² – открита складова площ, съгласно българското законодателство, е учреден и работи склад под режим митническо складиране. Терминала разполага с : </a:t>
            </a:r>
          </a:p>
          <a:p>
            <a:endParaRPr lang="ru-RU" sz="1000" dirty="0" smtClean="0">
              <a:latin typeface="Cambria" panose="02040503050406030204" pitchFamily="18" charset="0"/>
            </a:endParaRPr>
          </a:p>
          <a:p>
            <a:r>
              <a:rPr lang="ru-RU" sz="1000" dirty="0" smtClean="0">
                <a:latin typeface="Cambria" panose="02040503050406030204" pitchFamily="18" charset="0"/>
              </a:rPr>
              <a:t>Корабни места – 4 броя с обща дължина на корабните места – 350 м и обща дължина на кейовия фронт – 800 м;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Закрити складове с обща площ от 1620 кв.м; 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Открити складове с обща площ от 20 000 кв.м. 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Пристанищните терминали разполагат с необходимата техника, съвременни технологии и квалифициран персонал за извършване на пълния цикъл “пристанищна услуга” – обработка на кораби, вагони и автотранспорт от приемане на товарите, тяхното съхранение в открити складове и експедиция до крайни получатели.</a:t>
            </a:r>
            <a:endParaRPr lang="bg-BG" sz="1000" dirty="0">
              <a:latin typeface="Cambria" panose="0204050305040603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72014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/>
              <a:t>5</a:t>
            </a:fld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r>
              <a:rPr lang="ru-RU" dirty="0" smtClean="0"/>
              <a:t>Пристанищната кейова стена е наклонен тип, насипна с каменна облицовка, с дължина 1440 м.</a:t>
            </a:r>
          </a:p>
          <a:p>
            <a:r>
              <a:rPr lang="ru-RU" dirty="0" smtClean="0"/>
              <a:t>Пред нея са монтирани четири понтонни съоръжения за приемане и бункеровка на български и чуждестранни кораби за входни и изходни контроли.</a:t>
            </a:r>
          </a:p>
          <a:p>
            <a:r>
              <a:rPr lang="ru-RU" dirty="0" smtClean="0"/>
              <a:t>Съществуващата сграда на речна гара, собственост на Община Видин е ситуирана с добра функционалност в комуникационните връзки между трите пътнически транспортни обекта в града, а именно ж.п. гара, автогара и речна гара създавайки удобство за пристигащи и заминаващи пътници, без необходимост от допълнителен транспорт.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65824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/>
              <a:t>6</a:t>
            </a:fld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Пристанищната кейова стена е наклонен тип, насипна с каменна облицовка, с дължина 200 м.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•Пристанището е предназначено за прием и съхранение на насипни товари, които не изискват специални условия за обработка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•Корабните товарно – разтоварни работи се извършват от наличните ел. портални кранове, оборудвани с необходимите за извършване на съответния вид дейност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съоражения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b="1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За осъществяване на основната дейност пристанищния терминал разполага с следното оборудване: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- Ел.портален пристанищен кран “Кировец” 10 т /извън експлоатация/;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- Ел.портален пристанищен кран „Албатрос” 10-16 т.;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- Челен товарач „Бобкет”.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b="1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Инвестициите за срока на концесията са в размер на 3 737 000 лв.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742034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r>
              <a:rPr lang="bg-BG" u="sng" dirty="0"/>
              <a:t>Пристанище Лом</a:t>
            </a:r>
            <a:r>
              <a:rPr lang="bg-BG" dirty="0"/>
              <a:t> е от национално стратегическо значение, тъй като се явява пресечна точка на два от трансевропейските транспортни коридора – Рейнско-Дунавски и Ориент-Източносредиземноморски. </a:t>
            </a:r>
            <a:endParaRPr lang="bg-BG" dirty="0" smtClean="0"/>
          </a:p>
          <a:p>
            <a:r>
              <a:rPr lang="ru-RU" dirty="0" smtClean="0"/>
              <a:t>В </a:t>
            </a:r>
            <a:r>
              <a:rPr lang="ru-RU" dirty="0"/>
              <a:t>момента Лом е един от големите транспортни центрове в страната. Това се обуславя от наличието на добре развита инфраструктура – железопътни, автомобилни и водни връзки до всички страни по поречието на р. Дунав. "Пристанищен терминал Лом" е включен в списъка на пристанищата за обществен транспорт </a:t>
            </a:r>
            <a:r>
              <a:rPr lang="ru-RU" dirty="0" smtClean="0"/>
              <a:t>като </a:t>
            </a:r>
            <a:r>
              <a:rPr lang="ru-RU" dirty="0"/>
              <a:t>част от пристанище за обществен транспорт с национално значение Лом. </a:t>
            </a:r>
            <a:endParaRPr lang="ru-RU" dirty="0" smtClean="0"/>
          </a:p>
          <a:p>
            <a:r>
              <a:rPr lang="ru-RU" dirty="0" smtClean="0"/>
              <a:t>Пристанището </a:t>
            </a:r>
            <a:r>
              <a:rPr lang="ru-RU" dirty="0"/>
              <a:t>е разположен на р. Дунав от речен км 742 до речен км 742.500 и е най- близко разположеното пристанище до административния и стопанки център на страната – гр. София.</a:t>
            </a:r>
          </a:p>
          <a:p>
            <a:r>
              <a:rPr lang="ru-RU" dirty="0"/>
              <a:t>Пристанището е свързано с националната железопътна мрежа и с републиканската пътна мрежа. Посредством първокласен път през гр. Монтана се осъществява връзка с международен път Е 79.</a:t>
            </a:r>
          </a:p>
          <a:p>
            <a:r>
              <a:rPr lang="ru-RU" dirty="0"/>
              <a:t>Съгласно българското законодателство цялата пристанищна територия е учредена и работи като склад под режим митническо складиране.</a:t>
            </a:r>
          </a:p>
          <a:p>
            <a:endParaRPr lang="ru-RU" dirty="0" smtClean="0"/>
          </a:p>
          <a:p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7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0587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r>
              <a:rPr lang="ru-RU" dirty="0"/>
              <a:t>Територията на пристанището е 371 129 кв.м. </a:t>
            </a:r>
            <a:r>
              <a:rPr lang="ru-RU" dirty="0" smtClean="0"/>
              <a:t>Върху </a:t>
            </a:r>
            <a:r>
              <a:rPr lang="ru-RU" dirty="0"/>
              <a:t>част от нея - 302 379 кв.м. е изградена основната пристанищната инфраструктура и съоръжения, позволяващи извършването на пристанищни услуги и други стопански дейности на пристанищния терминал.</a:t>
            </a:r>
          </a:p>
          <a:p>
            <a:r>
              <a:rPr lang="ru-RU" dirty="0" smtClean="0"/>
              <a:t>Терминалът </a:t>
            </a:r>
            <a:r>
              <a:rPr lang="ru-RU" dirty="0"/>
              <a:t>разполага с :</a:t>
            </a:r>
          </a:p>
          <a:p>
            <a:r>
              <a:rPr lang="ru-RU" dirty="0"/>
              <a:t>Корабни места – 13 броя;</a:t>
            </a:r>
          </a:p>
          <a:p>
            <a:r>
              <a:rPr lang="ru-RU" dirty="0"/>
              <a:t>Обща дължина на корабните места – 1 335 м;</a:t>
            </a:r>
          </a:p>
          <a:p>
            <a:r>
              <a:rPr lang="ru-RU" dirty="0"/>
              <a:t>Обща дължина на кейовия фронт – 1 422 м и 140 м вълноломи;</a:t>
            </a:r>
          </a:p>
          <a:p>
            <a:r>
              <a:rPr lang="ru-RU" dirty="0"/>
              <a:t>Закрити складове с обща площ от 8 343 кв.м;</a:t>
            </a:r>
          </a:p>
          <a:p>
            <a:r>
              <a:rPr lang="ru-RU" dirty="0"/>
              <a:t>Открити складове с обща площ от 117 921 кв.м.</a:t>
            </a:r>
          </a:p>
          <a:p>
            <a:r>
              <a:rPr lang="ru-RU" dirty="0"/>
              <a:t>В зависимост от историческия път и етапност на изграждане на пристанището в района на гр. Лом и геометричната конфигурация на територията му, са обособени отделни пристанищни райони - т.н. бял кей, метален шпунт, западен кей, южен кей и източен кей.</a:t>
            </a:r>
          </a:p>
          <a:p>
            <a:r>
              <a:rPr lang="ru-RU" dirty="0"/>
              <a:t>Пристанищните терминали разполагат с необходимата техника, съвременни технологии и квалифициран персонал за извършване на пълния цикъл "пристанищна услуга" – обработка на кораби, вагони и автотранспорт от приемане на товарите, тяхното съхранение в открити складове и експедиция до крайни получатели. Разположените на територията на терминала открити и закрити складове, товаро-разтоварни съоръжения и инженерната инфраструктура за водоснабдяване, електрозахранване на специализираните съоръжения за обработка на товарите и осветление обезпечават предоставянето на пристанищни услуги, характерни за едно пристанище от универсален тип.</a:t>
            </a: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8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5804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9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643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1129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31520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55893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50466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33143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93737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15968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87478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05081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04995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25710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B6817-4DAA-4CEB-94DA-DA1571DA0A5C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63165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26.png"/><Relationship Id="rId4" Type="http://schemas.openxmlformats.org/officeDocument/2006/relationships/image" Target="../media/image2.jpeg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5" y="0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bg-BG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tint val="75000"/>
                </a:sysClr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  <p:sp>
        <p:nvSpPr>
          <p:cNvPr id="2" name="Правоъгълник 1"/>
          <p:cNvSpPr/>
          <p:nvPr/>
        </p:nvSpPr>
        <p:spPr>
          <a:xfrm>
            <a:off x="604894" y="1264562"/>
            <a:ext cx="8243831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bg-BG" b="1" dirty="0" smtClean="0">
                <a:solidFill>
                  <a:srgbClr val="00B050"/>
                </a:solidFill>
                <a:latin typeface="Cambria" panose="02040503050406030204" pitchFamily="18" charset="0"/>
                <a:ea typeface="Calibri"/>
              </a:rPr>
              <a:t>КРЪГЛА МАСА  20 ЮНИ 2017 г.</a:t>
            </a:r>
          </a:p>
          <a:p>
            <a:pPr algn="ctr">
              <a:spcAft>
                <a:spcPts val="0"/>
              </a:spcAft>
            </a:pPr>
            <a:r>
              <a:rPr lang="bg-BG" sz="1600" b="1" dirty="0" smtClean="0">
                <a:solidFill>
                  <a:srgbClr val="00B050"/>
                </a:solidFill>
                <a:latin typeface="Cambria" panose="02040503050406030204" pitchFamily="18" charset="0"/>
                <a:ea typeface="Calibri"/>
              </a:rPr>
              <a:t>Русе, България</a:t>
            </a:r>
          </a:p>
          <a:p>
            <a:pPr algn="just">
              <a:spcAft>
                <a:spcPts val="0"/>
              </a:spcAft>
            </a:pPr>
            <a:endParaRPr lang="bg-BG" b="1" dirty="0" smtClean="0">
              <a:latin typeface="Cambria" panose="02040503050406030204" pitchFamily="18" charset="0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bg-BG" sz="1400" dirty="0">
                <a:latin typeface="Cambria" panose="02040503050406030204" pitchFamily="18" charset="0"/>
                <a:ea typeface="Calibri"/>
                <a:cs typeface="Times New Roman"/>
              </a:rPr>
              <a:t>„Изготвяне на предварително проучване на територията на българската част от трансграничния регион Румъния-България, както и интегриране на изготвеното проучване с проучването на румънската част от трансграничния регион Румъния-България на партниращата организация, в рамките на проект „Проучване на възможностите за намаляване на използването на TEN-T мрежа в трансграничния регион Румъния-България чрез оптимизиране на товарния и пътнически транспорт и развитие на съвместен механизъм за подкрепа на </a:t>
            </a:r>
            <a:r>
              <a:rPr lang="bg-BG" sz="1400" dirty="0" err="1">
                <a:latin typeface="Cambria" panose="02040503050406030204" pitchFamily="18" charset="0"/>
                <a:ea typeface="Calibri"/>
                <a:cs typeface="Times New Roman"/>
              </a:rPr>
              <a:t>интермодални</a:t>
            </a:r>
            <a:r>
              <a:rPr lang="bg-BG" sz="1400" dirty="0">
                <a:latin typeface="Cambria" panose="02040503050406030204" pitchFamily="18" charset="0"/>
                <a:ea typeface="Calibri"/>
                <a:cs typeface="Times New Roman"/>
              </a:rPr>
              <a:t> връзки“, с регистрационен номер 15.1.</a:t>
            </a:r>
            <a:r>
              <a:rPr lang="bg-BG" sz="1400" dirty="0" err="1">
                <a:latin typeface="Cambria" panose="02040503050406030204" pitchFamily="18" charset="0"/>
                <a:ea typeface="Calibri"/>
                <a:cs typeface="Times New Roman"/>
              </a:rPr>
              <a:t>1</a:t>
            </a:r>
            <a:r>
              <a:rPr lang="bg-BG" sz="1400" dirty="0">
                <a:latin typeface="Cambria" panose="02040503050406030204" pitchFamily="18" charset="0"/>
                <a:ea typeface="Calibri"/>
                <a:cs typeface="Times New Roman"/>
              </a:rPr>
              <a:t>.010</a:t>
            </a:r>
            <a:r>
              <a:rPr lang="bg-BG" sz="1400" dirty="0" smtClean="0">
                <a:latin typeface="Cambria" panose="02040503050406030204" pitchFamily="18" charset="0"/>
                <a:ea typeface="Calibri"/>
                <a:cs typeface="Times New Roman"/>
              </a:rPr>
              <a:t>“</a:t>
            </a:r>
          </a:p>
          <a:p>
            <a:pPr algn="just">
              <a:spcAft>
                <a:spcPts val="0"/>
              </a:spcAft>
            </a:pPr>
            <a:endParaRPr lang="bg-BG" sz="1400" dirty="0">
              <a:latin typeface="Cambria" panose="02040503050406030204" pitchFamily="18" charset="0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bg-BG" sz="1400" b="1" dirty="0" smtClean="0">
                <a:latin typeface="Cambria" panose="02040503050406030204" pitchFamily="18" charset="0"/>
                <a:ea typeface="Calibri"/>
              </a:rPr>
              <a:t>Изпълнител: </a:t>
            </a:r>
            <a:r>
              <a:rPr lang="ru-RU" sz="1400" b="1" dirty="0">
                <a:latin typeface="Cambria" panose="02040503050406030204" pitchFamily="18" charset="0"/>
                <a:ea typeface="Calibri"/>
              </a:rPr>
              <a:t>ДЗЗД „ТЕН-Т Мрежи – </a:t>
            </a:r>
            <a:r>
              <a:rPr lang="ru-RU" sz="1400" b="1" dirty="0" err="1">
                <a:latin typeface="Cambria" panose="02040503050406030204" pitchFamily="18" charset="0"/>
                <a:ea typeface="Calibri"/>
              </a:rPr>
              <a:t>предварителни</a:t>
            </a:r>
            <a:r>
              <a:rPr lang="ru-RU" sz="1400" b="1" dirty="0">
                <a:latin typeface="Cambria" panose="02040503050406030204" pitchFamily="18" charset="0"/>
                <a:ea typeface="Calibri"/>
              </a:rPr>
              <a:t> </a:t>
            </a:r>
            <a:r>
              <a:rPr lang="ru-RU" sz="1400" b="1" dirty="0" err="1">
                <a:latin typeface="Cambria" panose="02040503050406030204" pitchFamily="18" charset="0"/>
                <a:ea typeface="Calibri"/>
              </a:rPr>
              <a:t>проучвания</a:t>
            </a:r>
            <a:r>
              <a:rPr lang="ru-RU" sz="1400" b="1" dirty="0">
                <a:latin typeface="Cambria" panose="02040503050406030204" pitchFamily="18" charset="0"/>
                <a:ea typeface="Calibri"/>
              </a:rPr>
              <a:t>“</a:t>
            </a:r>
            <a:endParaRPr lang="bg-BG" sz="1400" b="1" dirty="0" smtClean="0">
              <a:latin typeface="Cambria" panose="02040503050406030204" pitchFamily="18" charset="0"/>
              <a:ea typeface="Calibri"/>
              <a:cs typeface="Times New Roman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" y="4250061"/>
            <a:ext cx="8086725" cy="1849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65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035117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Пристанищен терминал </a:t>
            </a:r>
            <a:r>
              <a:rPr lang="bg-BG" sz="2400" b="1" dirty="0" smtClean="0">
                <a:solidFill>
                  <a:srgbClr val="336699"/>
                </a:solidFill>
                <a:latin typeface="Ubuntu Condensed"/>
              </a:rPr>
              <a:t>Никопол</a:t>
            </a:r>
            <a:endParaRPr lang="bg-BG" sz="2400" b="1" dirty="0">
              <a:solidFill>
                <a:srgbClr val="336699"/>
              </a:solidFill>
              <a:latin typeface="Ubuntu Condensed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2894" y="2054404"/>
            <a:ext cx="5157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endParaRPr lang="ru-RU" sz="1200" b="0" i="0" dirty="0">
              <a:solidFill>
                <a:srgbClr val="666666"/>
              </a:solidFill>
              <a:effectLst/>
              <a:latin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1081" y="2340159"/>
            <a:ext cx="5675319" cy="2226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>
                <a:latin typeface="Cambria" panose="02040503050406030204" pitchFamily="18" charset="0"/>
              </a:rPr>
              <a:t>Връзка с пътната инфраструктура</a:t>
            </a:r>
            <a:r>
              <a:rPr lang="ru-RU" sz="1200" dirty="0">
                <a:latin typeface="Cambria" panose="02040503050406030204" pitchFamily="18" charset="0"/>
              </a:rPr>
              <a:t>.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Терминалът е свързан с първостепенния път Никопол - Плевен, а с гр. Свищов посредством второстепенен път Никопол - Свищов. 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Асфалтовият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път Никопол - Плевен е коригиран и ремонтиран през последните няколко години и е в много добро състояние. Чрез него в посока гр. Плевен се излиза на път Е 83 и Е 72.</a:t>
            </a:r>
          </a:p>
          <a:p>
            <a:pPr marL="171450" indent="-1714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Територията </a:t>
            </a:r>
            <a:r>
              <a:rPr lang="ru-RU" sz="1200" b="1" dirty="0">
                <a:latin typeface="Cambria" panose="02040503050406030204" pitchFamily="18" charset="0"/>
              </a:rPr>
              <a:t>на пристанищен терминал Никопол е 17 642 кв.м.</a:t>
            </a:r>
            <a:r>
              <a:rPr lang="ru-RU" sz="1200" dirty="0">
                <a:latin typeface="Cambria" panose="02040503050406030204" pitchFamily="18" charset="0"/>
              </a:rPr>
              <a:t>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На тази територия са изградени административни, обслужващи и битови 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сгради.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Кула контрол на навигацията, Административна сграда, Хале за покрита дезинфекция, Хале за щателна митническа проверка, Офиси.</a:t>
            </a:r>
          </a:p>
          <a:p>
            <a:pPr marL="171450" indent="-1714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Ро-Ро </a:t>
            </a:r>
            <a:r>
              <a:rPr lang="ru-RU" sz="1200" b="1" dirty="0">
                <a:latin typeface="Cambria" panose="02040503050406030204" pitchFamily="18" charset="0"/>
              </a:rPr>
              <a:t>рампата е с ширина 30-50 м.</a:t>
            </a:r>
            <a:r>
              <a:rPr lang="ru-RU" sz="1200" dirty="0">
                <a:latin typeface="Cambria" panose="02040503050406030204" pitchFamily="18" charset="0"/>
              </a:rPr>
              <a:t>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и позволява приставането на два Ро-Ро кораба за едновременна обработка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441960" y="1453709"/>
            <a:ext cx="827341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Cambria" panose="02040503050406030204" pitchFamily="18" charset="0"/>
              </a:rPr>
              <a:t>„Пристанищен терминал Никопол“ е част от пристанище за обществен транспорт с национално значение Русе. Разположен е на </a:t>
            </a:r>
            <a:r>
              <a:rPr lang="ru-RU" sz="1400" dirty="0" smtClean="0">
                <a:latin typeface="Cambria" panose="02040503050406030204" pitchFamily="18" charset="0"/>
              </a:rPr>
              <a:t>десния бряг </a:t>
            </a:r>
            <a:r>
              <a:rPr lang="ru-RU" sz="1400" dirty="0">
                <a:latin typeface="Cambria" panose="02040503050406030204" pitchFamily="18" charset="0"/>
              </a:rPr>
              <a:t>на р. Дунав от речен км. 597,900 до речен км. 597,550 </a:t>
            </a:r>
            <a:r>
              <a:rPr lang="ru-RU" sz="1400" dirty="0" smtClean="0">
                <a:latin typeface="Cambria" panose="02040503050406030204" pitchFamily="18" charset="0"/>
              </a:rPr>
              <a:t>в </a:t>
            </a:r>
            <a:r>
              <a:rPr lang="ru-RU" sz="1400" dirty="0">
                <a:latin typeface="Cambria" panose="02040503050406030204" pitchFamily="18" charset="0"/>
              </a:rPr>
              <a:t>западната част на гр. Никопол, област Плевен, на Паневропейски транспортен коридор № </a:t>
            </a:r>
            <a:r>
              <a:rPr lang="ru-RU" sz="1400" dirty="0" smtClean="0">
                <a:latin typeface="Cambria" panose="02040503050406030204" pitchFamily="18" charset="0"/>
              </a:rPr>
              <a:t>7</a:t>
            </a:r>
            <a:endParaRPr lang="bg-BG" sz="1400" dirty="0">
              <a:latin typeface="Cambria" panose="020405030504060302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88316" y="2295198"/>
            <a:ext cx="2184145" cy="16381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69024" y="3487344"/>
            <a:ext cx="2246351" cy="1482592"/>
          </a:xfrm>
          <a:prstGeom prst="rect">
            <a:avLst/>
          </a:prstGeom>
        </p:spPr>
      </p:pic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162544"/>
              </p:ext>
            </p:extLst>
          </p:nvPr>
        </p:nvGraphicFramePr>
        <p:xfrm>
          <a:off x="494711" y="5128714"/>
          <a:ext cx="8220664" cy="1105638"/>
        </p:xfrm>
        <a:graphic>
          <a:graphicData uri="http://schemas.openxmlformats.org/drawingml/2006/table">
            <a:tbl>
              <a:tblPr/>
              <a:tblGrid>
                <a:gridCol w="6867525"/>
                <a:gridCol w="1353139"/>
              </a:tblGrid>
              <a:tr h="222681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800" dirty="0" smtClean="0">
                          <a:effectLst/>
                        </a:rPr>
                        <a:t>3 </a:t>
                      </a:r>
                      <a:r>
                        <a:rPr lang="bg-BG" sz="1800" dirty="0">
                          <a:effectLst/>
                        </a:rPr>
                        <a:t>бр. 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81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800" dirty="0">
                          <a:effectLst/>
                        </a:rPr>
                        <a:t>30 м 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22681">
                <a:tc>
                  <a:txBody>
                    <a:bodyPr/>
                    <a:lstStyle/>
                    <a:p>
                      <a:pPr algn="just"/>
                      <a:r>
                        <a:rPr lang="ru-RU" sz="1400" b="1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 </a:t>
                      </a:r>
                      <a:endParaRPr lang="ru-RU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800" dirty="0">
                          <a:effectLst/>
                        </a:rPr>
                        <a:t>2,50 м 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362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5" y="-14057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 РУСЕ</a:t>
            </a:r>
          </a:p>
        </p:txBody>
      </p:sp>
      <p:sp>
        <p:nvSpPr>
          <p:cNvPr id="2" name="Rectangle 1"/>
          <p:cNvSpPr/>
          <p:nvPr/>
        </p:nvSpPr>
        <p:spPr>
          <a:xfrm>
            <a:off x="542894" y="2054404"/>
            <a:ext cx="5157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endParaRPr lang="ru-RU" sz="1200" b="0" i="0" dirty="0">
              <a:solidFill>
                <a:srgbClr val="666666"/>
              </a:solidFill>
              <a:effectLst/>
              <a:latin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4478" y="2108811"/>
            <a:ext cx="3639522" cy="19621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2894" y="2092779"/>
            <a:ext cx="5372131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Пристанище Русе заема ключова позиция в Пан – Европейските транспортни коридори</a:t>
            </a:r>
            <a:r>
              <a:rPr lang="ru-RU" sz="1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: </a:t>
            </a:r>
            <a:r>
              <a:rPr lang="ru-RU" sz="1400" dirty="0">
                <a:solidFill>
                  <a:srgbClr val="666666"/>
                </a:solidFill>
                <a:latin typeface="Cambria" panose="02040503050406030204" pitchFamily="18" charset="0"/>
              </a:rPr>
              <a:t>коридор VІІ – Рейн – Майн – Дунав, коридор ІХ - Хелзинки – Санкт Петербург – Москва – Киев – Букурещ – Русе – Александрополис, Пътят на коприната – комбиниран транспорт на транзитни товари по линията Варна – Русе, Коридор ТРАСЕКА – Узбекистан – Азербайджан – Грузия – България - Европа</a:t>
            </a: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Пристанище </a:t>
            </a: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Русе е най-голямото пристанище в българския участък на р. Дунав</a:t>
            </a:r>
            <a:r>
              <a:rPr lang="ru-RU" sz="1400" dirty="0" smtClean="0">
                <a:solidFill>
                  <a:prstClr val="black"/>
                </a:solidFill>
                <a:latin typeface="Cambria" panose="02040503050406030204" pitchFamily="18" charset="0"/>
              </a:rPr>
              <a:t>.</a:t>
            </a:r>
            <a:endParaRPr lang="ru-RU" sz="14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Развит </a:t>
            </a: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мултимодален център</a:t>
            </a:r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, </a:t>
            </a:r>
            <a:r>
              <a:rPr lang="ru-RU" sz="1400" dirty="0">
                <a:solidFill>
                  <a:srgbClr val="666666"/>
                </a:solidFill>
                <a:latin typeface="Cambria" panose="02040503050406030204" pitchFamily="18" charset="0"/>
              </a:rPr>
              <a:t>в който се осъществява връзка между три основни вида транспорт – воден, сухопътен и железопътен.</a:t>
            </a: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Развити връзки с транспортната система на страната. </a:t>
            </a:r>
            <a:r>
              <a:rPr lang="ru-RU" sz="1400" dirty="0">
                <a:solidFill>
                  <a:srgbClr val="666666"/>
                </a:solidFill>
                <a:latin typeface="Cambria" panose="02040503050406030204" pitchFamily="18" charset="0"/>
              </a:rPr>
              <a:t>Връзки с централната пътна мрежа на България и ж.п. коловози, които го свързват с ж.п. мрежата на страната.</a:t>
            </a: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Пристанище Русе е обособено като два терминала </a:t>
            </a:r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– </a:t>
            </a:r>
            <a:r>
              <a:rPr lang="ru-RU" sz="1400" dirty="0">
                <a:solidFill>
                  <a:srgbClr val="666666"/>
                </a:solidFill>
                <a:latin typeface="Cambria" panose="02040503050406030204" pitchFamily="18" charset="0"/>
              </a:rPr>
              <a:t>Русе-изток (с Ро-Ро терминал) и централен пътнически кей.</a:t>
            </a:r>
            <a:endParaRPr lang="bg-BG" sz="1400" dirty="0">
              <a:solidFill>
                <a:srgbClr val="666666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07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" y="0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Пристанищен терминал </a:t>
            </a:r>
            <a:r>
              <a:rPr lang="bg-BG" sz="2400" b="1" dirty="0" smtClean="0">
                <a:solidFill>
                  <a:srgbClr val="336699"/>
                </a:solidFill>
                <a:latin typeface="Ubuntu Condensed"/>
              </a:rPr>
              <a:t>Русе-изток</a:t>
            </a:r>
            <a:endParaRPr lang="bg-BG" sz="2400" b="1" dirty="0">
              <a:solidFill>
                <a:srgbClr val="336699"/>
              </a:solidFill>
              <a:latin typeface="Ubuntu Condensed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2894" y="2054404"/>
            <a:ext cx="5157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endParaRPr lang="ru-RU" sz="1200" b="0" i="0" dirty="0">
              <a:solidFill>
                <a:srgbClr val="666666"/>
              </a:solidFill>
              <a:effectLst/>
              <a:latin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4894" y="1623218"/>
            <a:ext cx="79342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Пристанищен терминал Русе - Изток е разположен на км. 489-490 в източната промишлена зона на град Русе.</a:t>
            </a:r>
          </a:p>
        </p:txBody>
      </p:sp>
      <p:sp>
        <p:nvSpPr>
          <p:cNvPr id="7" name="Rectangle 6"/>
          <p:cNvSpPr/>
          <p:nvPr/>
        </p:nvSpPr>
        <p:spPr>
          <a:xfrm>
            <a:off x="569862" y="2352069"/>
            <a:ext cx="536421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Cambria" panose="02040503050406030204" pitchFamily="18" charset="0"/>
              </a:rPr>
              <a:t>П</a:t>
            </a:r>
            <a:r>
              <a:rPr lang="ru-RU" sz="1400" dirty="0" smtClean="0">
                <a:latin typeface="Cambria" panose="02040503050406030204" pitchFamily="18" charset="0"/>
              </a:rPr>
              <a:t>лощ </a:t>
            </a:r>
            <a:r>
              <a:rPr lang="ru-RU" sz="1400" dirty="0">
                <a:latin typeface="Cambria" panose="02040503050406030204" pitchFamily="18" charset="0"/>
              </a:rPr>
              <a:t>от 825 533 кв.м.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Cambria" panose="02040503050406030204" pitchFamily="18" charset="0"/>
              </a:rPr>
              <a:t>14 корабни места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Cambria" panose="02040503050406030204" pitchFamily="18" charset="0"/>
              </a:rPr>
              <a:t>17 </a:t>
            </a:r>
            <a:r>
              <a:rPr lang="ru-RU" sz="1400" dirty="0">
                <a:latin typeface="Cambria" panose="02040503050406030204" pitchFamily="18" charset="0"/>
              </a:rPr>
              <a:t>крана с максимална товароподемност от 5 до 32 тона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Cambria" panose="02040503050406030204" pitchFamily="18" charset="0"/>
              </a:rPr>
              <a:t>196 300 кв.м. складови площи: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Cambria" panose="02040503050406030204" pitchFamily="18" charset="0"/>
              </a:rPr>
              <a:t>15 800 кв.м. закрита складова площ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Cambria" panose="02040503050406030204" pitchFamily="18" charset="0"/>
              </a:rPr>
              <a:t>190 500 кв.м. открита складова площ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Cambria" panose="02040503050406030204" pitchFamily="18" charset="0"/>
              </a:rPr>
              <a:t>Връзка с жп и автотранспортна мрежа на </a:t>
            </a:r>
            <a:r>
              <a:rPr lang="ru-RU" sz="1400" dirty="0" smtClean="0">
                <a:latin typeface="Cambria" panose="02040503050406030204" pitchFamily="18" charset="0"/>
              </a:rPr>
              <a:t>България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Cambria" panose="02040503050406030204" pitchFamily="18" charset="0"/>
              </a:rPr>
              <a:t>Ро-Ро терминал за два кораба.</a:t>
            </a:r>
            <a:endParaRPr lang="ru-RU" sz="1400" dirty="0">
              <a:latin typeface="Cambria" panose="02040503050406030204" pitchFamily="18" charset="0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Cambria" panose="02040503050406030204" pitchFamily="18" charset="0"/>
              </a:rPr>
              <a:t>Резервираната площ от 825 533 кв.м. дава възможности за бъдещо развитие на пристанището. В Генералния план са предвидени територии за изграждане на зърнен и контейнерен терминал.</a:t>
            </a:r>
            <a:endParaRPr lang="bg-BG" sz="1400" dirty="0">
              <a:latin typeface="Cambria" panose="020405030504060302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5665" y="2307535"/>
            <a:ext cx="2828925" cy="16192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15682" y="4065720"/>
            <a:ext cx="2818908" cy="190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1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818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 РУСЕ - ЦЕНТЪР</a:t>
            </a:r>
          </a:p>
        </p:txBody>
      </p:sp>
      <p:sp>
        <p:nvSpPr>
          <p:cNvPr id="2" name="Rectangle 1"/>
          <p:cNvSpPr/>
          <p:nvPr/>
        </p:nvSpPr>
        <p:spPr>
          <a:xfrm>
            <a:off x="542894" y="2054404"/>
            <a:ext cx="5157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endParaRPr lang="ru-RU" sz="1200" b="0" i="0" dirty="0">
              <a:solidFill>
                <a:srgbClr val="666666"/>
              </a:solidFill>
              <a:effectLst/>
              <a:latin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0545" y="1930064"/>
            <a:ext cx="57435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Cambria" panose="02040503050406030204" pitchFamily="18" charset="0"/>
              </a:rPr>
              <a:t>Кеят се намира в централната градска част на Русе и е в непосредствена близост до Централния площад на града и повечето големи хотели. В непосредствена близост се намират и всички администрации обслужващи корабоплаването – ИА „Морска администрация”, ИА ППД, ДП „Пристанищна инфраструктура”, Митница, ГКПП</a:t>
            </a:r>
            <a:endParaRPr lang="bg-BG" sz="1400" dirty="0">
              <a:latin typeface="Cambria" panose="020405030504060302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9881" y="1930064"/>
            <a:ext cx="2015134" cy="1403877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040773"/>
              </p:ext>
            </p:extLst>
          </p:nvPr>
        </p:nvGraphicFramePr>
        <p:xfrm>
          <a:off x="644367" y="3430675"/>
          <a:ext cx="8007666" cy="1633532"/>
        </p:xfrm>
        <a:graphic>
          <a:graphicData uri="http://schemas.openxmlformats.org/drawingml/2006/table">
            <a:tbl>
              <a:tblPr/>
              <a:tblGrid>
                <a:gridCol w="6032658"/>
                <a:gridCol w="1975008"/>
              </a:tblGrid>
              <a:tr h="245975">
                <a:tc>
                  <a:txBody>
                    <a:bodyPr/>
                    <a:lstStyle/>
                    <a:p>
                      <a:pPr algn="l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3 бр. 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035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270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345178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2,50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332">
                <a:tc>
                  <a:txBody>
                    <a:bodyPr/>
                    <a:lstStyle/>
                    <a:p>
                      <a:pPr algn="l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Открита складова площ: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365596">
                <a:tc>
                  <a:txBody>
                    <a:bodyPr/>
                    <a:lstStyle/>
                    <a:p>
                      <a:pPr algn="l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Закрита складова площ: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 0 кв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158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" y="0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 РУСЕ - ЗАПАД</a:t>
            </a:r>
          </a:p>
        </p:txBody>
      </p:sp>
      <p:sp>
        <p:nvSpPr>
          <p:cNvPr id="2" name="Rectangle 1"/>
          <p:cNvSpPr/>
          <p:nvPr/>
        </p:nvSpPr>
        <p:spPr>
          <a:xfrm>
            <a:off x="542894" y="2054404"/>
            <a:ext cx="5157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endParaRPr lang="ru-RU" sz="1200" b="0" i="0" dirty="0">
              <a:solidFill>
                <a:srgbClr val="666666"/>
              </a:solidFill>
              <a:effectLst/>
              <a:latin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33372" y="2287011"/>
            <a:ext cx="2823383" cy="2117538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797834"/>
              </p:ext>
            </p:extLst>
          </p:nvPr>
        </p:nvGraphicFramePr>
        <p:xfrm>
          <a:off x="402794" y="4581860"/>
          <a:ext cx="8353961" cy="1564172"/>
        </p:xfrm>
        <a:graphic>
          <a:graphicData uri="http://schemas.openxmlformats.org/drawingml/2006/table">
            <a:tbl>
              <a:tblPr/>
              <a:tblGrid>
                <a:gridCol w="7172862"/>
                <a:gridCol w="1181099"/>
              </a:tblGrid>
              <a:tr h="280859">
                <a:tc>
                  <a:txBody>
                    <a:bodyPr/>
                    <a:lstStyle/>
                    <a:p>
                      <a:pPr algn="l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12 бр.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859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 smtClean="0">
                          <a:effectLst/>
                          <a:latin typeface="Cambria" panose="02040503050406030204" pitchFamily="18" charset="0"/>
                        </a:rPr>
                        <a:t>1</a:t>
                      </a:r>
                      <a:r>
                        <a:rPr lang="en-US" sz="1400" dirty="0" smtClean="0"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bg-BG" sz="1400" dirty="0" smtClean="0">
                          <a:effectLst/>
                          <a:latin typeface="Cambria" panose="02040503050406030204" pitchFamily="18" charset="0"/>
                        </a:rPr>
                        <a:t>395 </a:t>
                      </a:r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80859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    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2,50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859">
                <a:tc>
                  <a:txBody>
                    <a:bodyPr/>
                    <a:lstStyle/>
                    <a:p>
                      <a:pPr algn="l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Открита складова площ: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27 600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333828">
                <a:tc>
                  <a:txBody>
                    <a:bodyPr/>
                    <a:lstStyle/>
                    <a:p>
                      <a:pPr algn="l"/>
                      <a:r>
                        <a:rPr lang="bg-BG" sz="1400" b="1">
                          <a:effectLst/>
                          <a:latin typeface="Cambria" panose="02040503050406030204" pitchFamily="18" charset="0"/>
                        </a:rPr>
                        <a:t>Закрита складова площ:</a:t>
                      </a:r>
                      <a:endParaRPr lang="bg-BG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8 900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42894" y="3225139"/>
            <a:ext cx="6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bg-BG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/>
            </a:r>
            <a:br>
              <a:rPr kumimoji="0" lang="bg-BG" altLang="bg-BG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kumimoji="0" lang="bg-BG" altLang="bg-BG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723" y="2302704"/>
            <a:ext cx="2426819" cy="21018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17029" y="2302704"/>
            <a:ext cx="2815313" cy="2114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99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" y="0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 СИЛИСТРА</a:t>
            </a:r>
          </a:p>
        </p:txBody>
      </p:sp>
      <p:sp>
        <p:nvSpPr>
          <p:cNvPr id="2" name="Rectangle 1"/>
          <p:cNvSpPr/>
          <p:nvPr/>
        </p:nvSpPr>
        <p:spPr>
          <a:xfrm>
            <a:off x="542894" y="2054404"/>
            <a:ext cx="5157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endParaRPr lang="ru-RU" sz="1200" b="0" i="0" dirty="0">
              <a:solidFill>
                <a:srgbClr val="666666"/>
              </a:solidFill>
              <a:effectLst/>
              <a:latin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36937" y="2008323"/>
            <a:ext cx="3282259" cy="2454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58064" y="2039296"/>
            <a:ext cx="4572000" cy="24929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Обща </a:t>
            </a:r>
            <a:r>
              <a:rPr lang="bg-BG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площ от </a:t>
            </a:r>
            <a:r>
              <a:rPr lang="ru-RU" sz="1400" b="1" dirty="0">
                <a:latin typeface="Cambria" panose="02040503050406030204" pitchFamily="18" charset="0"/>
              </a:rPr>
              <a:t>17 </a:t>
            </a:r>
            <a:r>
              <a:rPr lang="ru-RU" sz="1400" b="1" dirty="0" smtClean="0">
                <a:latin typeface="Cambria" panose="02040503050406030204" pitchFamily="18" charset="0"/>
              </a:rPr>
              <a:t>770</a:t>
            </a:r>
            <a:r>
              <a:rPr lang="en-US" sz="1400" b="1" dirty="0" smtClean="0">
                <a:latin typeface="Cambria" panose="02040503050406030204" pitchFamily="18" charset="0"/>
              </a:rPr>
              <a:t> </a:t>
            </a:r>
            <a:r>
              <a:rPr lang="bg-BG" sz="1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м</a:t>
            </a:r>
            <a:r>
              <a:rPr lang="bg-BG" sz="1400" b="1" baseline="30000" dirty="0" smtClean="0">
                <a:solidFill>
                  <a:prstClr val="black"/>
                </a:solidFill>
                <a:latin typeface="Cambria" panose="02040503050406030204" pitchFamily="18" charset="0"/>
              </a:rPr>
              <a:t>2</a:t>
            </a:r>
          </a:p>
          <a:p>
            <a:pPr marL="285750" lvl="0" indent="-28575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Кейовата му стена </a:t>
            </a:r>
            <a:r>
              <a:rPr lang="ru-RU" sz="1400" dirty="0">
                <a:solidFill>
                  <a:srgbClr val="666666"/>
                </a:solidFill>
                <a:latin typeface="Cambria" panose="02040503050406030204" pitchFamily="18" charset="0"/>
              </a:rPr>
              <a:t>е с дължина 300 метра</a:t>
            </a:r>
            <a:r>
              <a:rPr lang="ru-RU" sz="1400" dirty="0" smtClean="0">
                <a:solidFill>
                  <a:prstClr val="black"/>
                </a:solidFill>
                <a:latin typeface="Cambria" panose="02040503050406030204" pitchFamily="18" charset="0"/>
              </a:rPr>
              <a:t>.</a:t>
            </a:r>
            <a:endParaRPr lang="ru-RU" sz="10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285750" lvl="0" indent="-28575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Съоръжено </a:t>
            </a:r>
            <a:r>
              <a:rPr lang="bg-BG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и със собствена железопътна линия</a:t>
            </a:r>
            <a:r>
              <a:rPr lang="bg-BG" sz="1400" dirty="0">
                <a:solidFill>
                  <a:prstClr val="black"/>
                </a:solidFill>
                <a:latin typeface="Cambria" panose="02040503050406030204" pitchFamily="18" charset="0"/>
              </a:rPr>
              <a:t>, </a:t>
            </a:r>
            <a:r>
              <a:rPr lang="bg-BG" sz="1400" dirty="0">
                <a:solidFill>
                  <a:srgbClr val="666666"/>
                </a:solidFill>
                <a:latin typeface="Cambria" panose="02040503050406030204" pitchFamily="18" charset="0"/>
              </a:rPr>
              <a:t>която позволява връзка с републиканската железопътна мрежа на страната. </a:t>
            </a:r>
          </a:p>
          <a:p>
            <a:pPr marL="285750" indent="-28575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2 понтона </a:t>
            </a:r>
            <a:r>
              <a:rPr lang="ru-RU" sz="1400" dirty="0">
                <a:solidFill>
                  <a:srgbClr val="666666"/>
                </a:solidFill>
                <a:latin typeface="Cambria" panose="02040503050406030204" pitchFamily="18" charset="0"/>
              </a:rPr>
              <a:t>за приемане на пътнически </a:t>
            </a:r>
            <a:r>
              <a:rPr lang="ru-RU" sz="14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кораби</a:t>
            </a:r>
          </a:p>
          <a:p>
            <a:pPr marL="285750" indent="-28575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latin typeface="Cambria" panose="02040503050406030204" pitchFamily="18" charset="0"/>
              </a:rPr>
              <a:t>900 м2 </a:t>
            </a:r>
            <a:r>
              <a:rPr lang="ru-RU" sz="1400" b="1" dirty="0" smtClean="0">
                <a:latin typeface="Cambria" panose="02040503050406030204" pitchFamily="18" charset="0"/>
              </a:rPr>
              <a:t>паркинг</a:t>
            </a:r>
          </a:p>
          <a:p>
            <a:pPr marL="285750" indent="-28575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latin typeface="Cambria" panose="02040503050406030204" pitchFamily="18" charset="0"/>
              </a:rPr>
              <a:t>Д</a:t>
            </a:r>
            <a:r>
              <a:rPr lang="ru-RU" sz="1400" b="1" dirty="0" smtClean="0">
                <a:latin typeface="Cambria" panose="02040503050406030204" pitchFamily="18" charset="0"/>
              </a:rPr>
              <a:t>ълбочина </a:t>
            </a:r>
            <a:r>
              <a:rPr lang="ru-RU" sz="1400" b="1" dirty="0">
                <a:latin typeface="Cambria" panose="02040503050406030204" pitchFamily="18" charset="0"/>
              </a:rPr>
              <a:t>на лимана при кота 0 от 1 м. и 2 м.</a:t>
            </a:r>
          </a:p>
          <a:p>
            <a:pPr marL="285750" lvl="0" indent="-28575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Позволява </a:t>
            </a:r>
            <a:r>
              <a:rPr lang="bg-BG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акустирането на речно-морски кораби </a:t>
            </a:r>
            <a:r>
              <a:rPr lang="bg-BG" sz="1400" dirty="0">
                <a:solidFill>
                  <a:srgbClr val="666666"/>
                </a:solidFill>
                <a:latin typeface="Cambria" panose="02040503050406030204" pitchFamily="18" charset="0"/>
              </a:rPr>
              <a:t>с товароподемност до 5000 тона</a:t>
            </a:r>
          </a:p>
        </p:txBody>
      </p:sp>
      <p:sp>
        <p:nvSpPr>
          <p:cNvPr id="5" name="Rectangle 4"/>
          <p:cNvSpPr/>
          <p:nvPr/>
        </p:nvSpPr>
        <p:spPr>
          <a:xfrm>
            <a:off x="604894" y="1633234"/>
            <a:ext cx="817715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Р</a:t>
            </a:r>
            <a:r>
              <a:rPr lang="ru-RU" sz="1400" dirty="0" smtClean="0">
                <a:solidFill>
                  <a:prstClr val="black"/>
                </a:solidFill>
                <a:latin typeface="Cambria" panose="02040503050406030204" pitchFamily="18" charset="0"/>
              </a:rPr>
              <a:t>азположено е на </a:t>
            </a:r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км.375 от устието на </a:t>
            </a:r>
            <a:r>
              <a:rPr lang="ru-RU" sz="1400" dirty="0" smtClean="0">
                <a:solidFill>
                  <a:prstClr val="black"/>
                </a:solidFill>
                <a:latin typeface="Cambria" panose="02040503050406030204" pitchFamily="18" charset="0"/>
              </a:rPr>
              <a:t>река Дунав</a:t>
            </a:r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. 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55201"/>
              </p:ext>
            </p:extLst>
          </p:nvPr>
        </p:nvGraphicFramePr>
        <p:xfrm>
          <a:off x="638175" y="4590538"/>
          <a:ext cx="8096363" cy="1582912"/>
        </p:xfrm>
        <a:graphic>
          <a:graphicData uri="http://schemas.openxmlformats.org/drawingml/2006/table">
            <a:tbl>
              <a:tblPr/>
              <a:tblGrid>
                <a:gridCol w="6867525"/>
                <a:gridCol w="1228838"/>
              </a:tblGrid>
              <a:tr h="294834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 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3 бр.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300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307729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2,00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19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Открита складова площ: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24209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Закрита складова площ: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563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"/>
            <a:ext cx="9144000" cy="6858000"/>
          </a:xfrm>
        </p:spPr>
      </p:pic>
      <p:sp>
        <p:nvSpPr>
          <p:cNvPr id="18" name="Subtitle 2"/>
          <p:cNvSpPr txBox="1">
            <a:spLocks/>
          </p:cNvSpPr>
          <p:nvPr/>
        </p:nvSpPr>
        <p:spPr>
          <a:xfrm>
            <a:off x="-67633" y="635227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1" name="Правоъгълник 10"/>
          <p:cNvSpPr/>
          <p:nvPr/>
        </p:nvSpPr>
        <p:spPr>
          <a:xfrm>
            <a:off x="441960" y="1253886"/>
            <a:ext cx="8412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ОПТИМИЗИРАНЕ НА ТРАНСПОРТА</a:t>
            </a:r>
          </a:p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ИЗГРАЖДАНЕ НА НОВИ МОСТОВЕ</a:t>
            </a:r>
          </a:p>
        </p:txBody>
      </p:sp>
      <p:sp>
        <p:nvSpPr>
          <p:cNvPr id="2" name="Правоъгълник 1"/>
          <p:cNvSpPr/>
          <p:nvPr/>
        </p:nvSpPr>
        <p:spPr>
          <a:xfrm>
            <a:off x="441959" y="2435513"/>
            <a:ext cx="8292465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2400" b="1" dirty="0">
                <a:latin typeface="Cambria" panose="02040503050406030204" pitchFamily="18" charset="0"/>
                <a:ea typeface="Calibri"/>
                <a:cs typeface="Times New Roman"/>
              </a:rPr>
              <a:t>Опорни връзки</a:t>
            </a:r>
            <a:r>
              <a:rPr lang="bg-BG" sz="2400" b="1" dirty="0" smtClean="0">
                <a:latin typeface="Cambria" panose="02040503050406030204" pitchFamily="18" charset="0"/>
                <a:ea typeface="Calibri"/>
                <a:cs typeface="Times New Roman"/>
              </a:rPr>
              <a:t>:</a:t>
            </a:r>
            <a:endParaRPr lang="bg-BG" sz="2400" b="1" dirty="0">
              <a:latin typeface="Cambria" panose="02040503050406030204" pitchFamily="18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2400" b="1" dirty="0" smtClean="0">
                <a:latin typeface="Cambria" panose="02040503050406030204" pitchFamily="18" charset="0"/>
                <a:ea typeface="Calibri"/>
                <a:cs typeface="Times New Roman"/>
              </a:rPr>
              <a:t>СИЛИСТРА – КЪЛЪРАШ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2400" b="1" dirty="0" smtClean="0">
                <a:latin typeface="Cambria" panose="02040503050406030204" pitchFamily="18" charset="0"/>
                <a:ea typeface="Calibri"/>
                <a:cs typeface="Times New Roman"/>
              </a:rPr>
              <a:t>ОРЯХОВО – БЕКЕТ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bg-BG" sz="2400" b="1" dirty="0">
              <a:latin typeface="Cambria" panose="02040503050406030204" pitchFamily="18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2400" b="1" dirty="0" smtClean="0">
                <a:latin typeface="Cambria" panose="02040503050406030204" pitchFamily="18" charset="0"/>
                <a:ea typeface="Calibri"/>
                <a:cs typeface="Times New Roman"/>
              </a:rPr>
              <a:t>С потенциал: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2400" b="1" dirty="0" smtClean="0">
                <a:latin typeface="Cambria" panose="02040503050406030204" pitchFamily="18" charset="0"/>
                <a:ea typeface="Calibri"/>
                <a:cs typeface="Times New Roman"/>
              </a:rPr>
              <a:t>НИКОПОЛ – ТУРНО МАГУРЕЛЕ</a:t>
            </a:r>
            <a:endParaRPr lang="bg-BG" sz="2400" b="1" dirty="0">
              <a:latin typeface="Cambria" panose="02040503050406030204" pitchFamily="18" charset="0"/>
              <a:ea typeface="Calibri"/>
              <a:cs typeface="Times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751" y="4278029"/>
            <a:ext cx="1725916" cy="13607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8384" y="2391515"/>
            <a:ext cx="1711334" cy="13082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0101" y="3235555"/>
            <a:ext cx="1851757" cy="12954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959" y="273132"/>
            <a:ext cx="7937680" cy="67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13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"/>
            <a:ext cx="9144000" cy="6858000"/>
          </a:xfrm>
        </p:spPr>
      </p:pic>
      <p:sp>
        <p:nvSpPr>
          <p:cNvPr id="18" name="Subtitle 2"/>
          <p:cNvSpPr txBox="1">
            <a:spLocks/>
          </p:cNvSpPr>
          <p:nvPr/>
        </p:nvSpPr>
        <p:spPr>
          <a:xfrm>
            <a:off x="-67633" y="635227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1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 smtClean="0">
                <a:solidFill>
                  <a:srgbClr val="336699"/>
                </a:solidFill>
                <a:latin typeface="Ubuntu Condensed"/>
              </a:rPr>
              <a:t>КОМУНИКАЦИОННА И ИТ ИНФРАСТРУКТУРА</a:t>
            </a:r>
            <a:endParaRPr lang="bg-BG" sz="2400" b="1" dirty="0">
              <a:solidFill>
                <a:srgbClr val="336699"/>
              </a:solidFill>
              <a:latin typeface="Ubuntu Condensed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59" y="273132"/>
            <a:ext cx="7937680" cy="6706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59" y="2809417"/>
            <a:ext cx="2577402" cy="25774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1740" y="2805479"/>
            <a:ext cx="2581340" cy="2581340"/>
          </a:xfrm>
          <a:prstGeom prst="rect">
            <a:avLst/>
          </a:prstGeom>
        </p:spPr>
      </p:pic>
      <p:pic>
        <p:nvPicPr>
          <p:cNvPr id="12290" name="Picture 2" descr="Свищов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547688"/>
            <a:ext cx="11430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5459" y="2815004"/>
            <a:ext cx="2571815" cy="2571815"/>
          </a:xfrm>
          <a:prstGeom prst="rect">
            <a:avLst/>
          </a:prstGeom>
        </p:spPr>
      </p:pic>
      <p:sp>
        <p:nvSpPr>
          <p:cNvPr id="15" name="Правоъгълник 10"/>
          <p:cNvSpPr/>
          <p:nvPr/>
        </p:nvSpPr>
        <p:spPr>
          <a:xfrm>
            <a:off x="451548" y="1793565"/>
            <a:ext cx="8412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 smtClean="0">
                <a:solidFill>
                  <a:srgbClr val="336699"/>
                </a:solidFill>
                <a:latin typeface="Ubuntu Condensed"/>
              </a:rPr>
              <a:t>БУЛРИС – Речна Информационна Система в българската част на река Дунав</a:t>
            </a:r>
            <a:endParaRPr lang="bg-BG" sz="2400" b="1" dirty="0">
              <a:solidFill>
                <a:srgbClr val="336699"/>
              </a:solidFill>
              <a:latin typeface="Ubuntu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77629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315" y="5182576"/>
            <a:ext cx="7934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600" b="1" dirty="0" smtClean="0">
                <a:latin typeface="Trebuchet MS" panose="020B0603020202020204" pitchFamily="34" charset="0"/>
              </a:rPr>
              <a:t>Благодаря </a:t>
            </a:r>
            <a:r>
              <a:rPr lang="bg-BG" sz="3600" b="1" dirty="0">
                <a:latin typeface="Trebuchet MS" panose="020B0603020202020204" pitchFamily="34" charset="0"/>
              </a:rPr>
              <a:t>Ви за вниманието!</a:t>
            </a: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693640" y="5989665"/>
            <a:ext cx="5462516" cy="36064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latin typeface="Trebuchet MS" panose="020B0603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6476183"/>
            <a:ext cx="9143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latin typeface="Trebuchet MS" panose="020B0603020202020204" pitchFamily="34" charset="0"/>
              </a:rPr>
              <a:t>Съдържанието на този материал не представлява непременно официалната позиция на Европейския Съюз.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14" name="Content Placeholder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pic>
        <p:nvPicPr>
          <p:cNvPr id="8195" name="Picture 3" descr="D:\RUSE_DOGOVORI_2016\SUNNY_CITY\RUSE_19.07\снимки\FREE\FREE\danube-bridge-1367694_192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06" y="1589532"/>
            <a:ext cx="7920000" cy="337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60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5" y="0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Правоъгълник 1"/>
          <p:cNvSpPr/>
          <p:nvPr/>
        </p:nvSpPr>
        <p:spPr>
          <a:xfrm>
            <a:off x="441960" y="1253886"/>
            <a:ext cx="8412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solidFill>
                  <a:srgbClr val="00B050"/>
                </a:solidFill>
                <a:latin typeface="Cambria" panose="02040503050406030204" pitchFamily="18" charset="0"/>
              </a:rPr>
              <a:t>Състояние</a:t>
            </a:r>
            <a:r>
              <a:rPr lang="ru-RU" b="1" dirty="0">
                <a:solidFill>
                  <a:srgbClr val="00B050"/>
                </a:solidFill>
                <a:latin typeface="Cambria" panose="02040503050406030204" pitchFamily="18" charset="0"/>
              </a:rPr>
              <a:t> на </a:t>
            </a:r>
            <a:r>
              <a:rPr lang="ru-RU" b="1" dirty="0" err="1">
                <a:solidFill>
                  <a:srgbClr val="00B050"/>
                </a:solidFill>
                <a:latin typeface="Cambria" panose="02040503050406030204" pitchFamily="18" charset="0"/>
              </a:rPr>
              <a:t>инфраструктурата</a:t>
            </a:r>
            <a:r>
              <a:rPr lang="ru-RU" b="1" dirty="0">
                <a:solidFill>
                  <a:srgbClr val="00B050"/>
                </a:solidFill>
                <a:latin typeface="Cambria" panose="02040503050406030204" pitchFamily="18" charset="0"/>
              </a:rPr>
              <a:t> за </a:t>
            </a:r>
            <a:r>
              <a:rPr lang="ru-RU" b="1" dirty="0" err="1">
                <a:solidFill>
                  <a:srgbClr val="00B050"/>
                </a:solidFill>
                <a:latin typeface="Cambria" panose="02040503050406030204" pitchFamily="18" charset="0"/>
              </a:rPr>
              <a:t>вътрешноводен</a:t>
            </a:r>
            <a:r>
              <a:rPr lang="ru-RU" b="1" dirty="0">
                <a:solidFill>
                  <a:srgbClr val="00B050"/>
                </a:solidFill>
                <a:latin typeface="Cambria" panose="02040503050406030204" pitchFamily="18" charset="0"/>
              </a:rPr>
              <a:t> транспорт </a:t>
            </a:r>
            <a:r>
              <a:rPr lang="bg-BG" b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ВЪТРЕШНОВОДЕН </a:t>
            </a:r>
            <a:r>
              <a:rPr lang="bg-BG" b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ТРАНСПОРТ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94953" y="2008118"/>
            <a:ext cx="425322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474747"/>
                </a:solidFill>
                <a:latin typeface="Cambria" panose="02040503050406030204" pitchFamily="18" charset="0"/>
              </a:rPr>
              <a:t>Вътрешноводния </a:t>
            </a:r>
            <a:r>
              <a:rPr lang="ru-RU" sz="1400" dirty="0">
                <a:solidFill>
                  <a:srgbClr val="474747"/>
                </a:solidFill>
                <a:latin typeface="Cambria" panose="02040503050406030204" pitchFamily="18" charset="0"/>
              </a:rPr>
              <a:t>коридор Рейн-Майн-Дунав (Приоритетна TEN-T ос) е основен товарен маршрут, свързващ пристанище Ротердам на Северно море с Черно море, както и с речните пристанища в трансграничния регион</a:t>
            </a:r>
            <a:r>
              <a:rPr lang="ru-RU" sz="1400" dirty="0" smtClean="0">
                <a:solidFill>
                  <a:srgbClr val="474747"/>
                </a:solidFill>
                <a:latin typeface="Cambria" panose="02040503050406030204" pitchFamily="18" charset="0"/>
              </a:rPr>
              <a:t>.</a:t>
            </a:r>
          </a:p>
          <a:p>
            <a:pPr marL="72000"/>
            <a:endParaRPr lang="en-US" sz="1400" dirty="0">
              <a:solidFill>
                <a:srgbClr val="474747"/>
              </a:solidFill>
              <a:latin typeface="Cambria" panose="02040503050406030204" pitchFamily="18" charset="0"/>
            </a:endParaRPr>
          </a:p>
          <a:p>
            <a:pPr marL="357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474747"/>
                </a:solidFill>
                <a:latin typeface="Cambria" panose="02040503050406030204" pitchFamily="18" charset="0"/>
              </a:rPr>
              <a:t>Въпреки </a:t>
            </a:r>
            <a:r>
              <a:rPr lang="ru-RU" sz="1400" dirty="0">
                <a:solidFill>
                  <a:srgbClr val="474747"/>
                </a:solidFill>
                <a:latin typeface="Cambria" panose="02040503050406030204" pitchFamily="18" charset="0"/>
              </a:rPr>
              <a:t>предназначението му като основна европейска транспортна артерия, Дунав има по-малко от очакваното значение в транспортната икономика в региона, тъй като се използва само 10-15% от транспортния му капацитет.</a:t>
            </a:r>
            <a:endParaRPr lang="bg-BG" sz="1400" dirty="0">
              <a:latin typeface="Cambria" panose="020405030504060302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5982" y="2077503"/>
            <a:ext cx="3987166" cy="2608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89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25" y="-15052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 ВИДИН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04893" y="2420996"/>
            <a:ext cx="5310131" cy="3913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"/>
            </a:pP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Стратегическо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географско </a:t>
            </a: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местоположение.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Своеобразен транспортен възел образуван от пресечната точка на транспортен коридор №4 и транспортен коридор №7 и същевременно най-краткият път към Гърция, Македония и Сърбия. От тук по коридор № 4 и коридор № 8 минава и пътя към страните от Близкия изток. </a:t>
            </a:r>
          </a:p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"/>
            </a:pP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Връзка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пътната и </a:t>
            </a: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жп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инфраструктура на страната</a:t>
            </a: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Напълно обновена пътна и жп връзка към републиканската транспортна мрежа. </a:t>
            </a:r>
            <a:endParaRPr lang="bg-BG" sz="1200" dirty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"/>
            </a:pP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Дунав мост </a:t>
            </a: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съществено отваря и интегрира по-тясно транспортната мрежа на България в европейските транспортни мрежи.</a:t>
            </a:r>
            <a:endParaRPr lang="bg-BG" sz="1200" dirty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"/>
            </a:pP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Свободна безмитна зона </a:t>
            </a:r>
            <a:r>
              <a:rPr lang="ru-RU" sz="1200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в непосредствена близост до Дунав мост 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2 и пристанището,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разположена на 2 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граници.</a:t>
            </a:r>
            <a:endParaRPr lang="ru-RU" sz="1200" dirty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pPr marL="34290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"/>
            </a:pP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териториално отделени терминала </a:t>
            </a:r>
            <a:r>
              <a:rPr lang="bg-BG" sz="1200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Видин Север, Видин Юг, Видин Център</a:t>
            </a:r>
            <a:r>
              <a:rPr lang="bg-BG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.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1200" b="1" dirty="0" smtClean="0"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"/>
            </a:pP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Пристанище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обществен транспорт с национално значение. </a:t>
            </a:r>
            <a:endParaRPr lang="bg-BG" sz="1200" b="1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"/>
            </a:pPr>
            <a:endParaRPr lang="bg-BG" sz="1200" dirty="0">
              <a:solidFill>
                <a:srgbClr val="666666"/>
              </a:solidFill>
              <a:latin typeface="Cambria" panose="020405030504060302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38125" y="1777106"/>
            <a:ext cx="8705849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1615" lvl="0" algn="ctr">
              <a:lnSpc>
                <a:spcPct val="107000"/>
              </a:lnSpc>
              <a:spcAft>
                <a:spcPts val="800"/>
              </a:spcAft>
            </a:pPr>
            <a:r>
              <a:rPr lang="bg-BG" sz="1400" dirty="0">
                <a:solidFill>
                  <a:srgbClr val="333333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Пристанище Видин е разположено в западната част на българския участък на река Дунав, в района на град Видин, на десния бряг по течението на р. Дунав от км. 781.500 до км. 795.000.</a:t>
            </a:r>
            <a:endParaRPr lang="bg-BG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96386" y="2501553"/>
            <a:ext cx="2747165" cy="182447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96386" y="4377749"/>
            <a:ext cx="2747165" cy="182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87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8" name="Subtitle 2"/>
          <p:cNvSpPr txBox="1">
            <a:spLocks/>
          </p:cNvSpPr>
          <p:nvPr/>
        </p:nvSpPr>
        <p:spPr>
          <a:xfrm>
            <a:off x="-67633" y="635227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64974" y="2517343"/>
            <a:ext cx="5596891" cy="2328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Автофериботния </a:t>
            </a:r>
            <a:r>
              <a:rPr lang="ru-RU" sz="1200" b="1" dirty="0">
                <a:latin typeface="Cambria" panose="02040503050406030204" pitchFamily="18" charset="0"/>
              </a:rPr>
              <a:t>терминал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разполага с Ро-Ро рампа с ширина 30-50 м. позволяваща приставането на един фериботен кораб за обработка</a:t>
            </a:r>
            <a:r>
              <a:rPr lang="ru-RU" sz="1200" dirty="0" smtClean="0">
                <a:latin typeface="Cambria" panose="02040503050406030204" pitchFamily="18" charset="0"/>
              </a:rPr>
              <a:t>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Изградена </a:t>
            </a:r>
            <a:r>
              <a:rPr lang="ru-RU" sz="1200" b="1" dirty="0">
                <a:latin typeface="Cambria" panose="02040503050406030204" pitchFamily="18" charset="0"/>
              </a:rPr>
              <a:t>е пътна връзка </a:t>
            </a:r>
            <a:r>
              <a:rPr lang="ru-RU" sz="1200" dirty="0">
                <a:latin typeface="Cambria" panose="02040503050406030204" pitchFamily="18" charset="0"/>
              </a:rPr>
              <a:t>–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отклонение от път Е79 непосредствено преди входа на автофериботния терминал, както и ж.п.коловоз – отклонение от коловоза за фериботната гара, непосредствено преди входа й. 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Обща площ </a:t>
            </a:r>
            <a:r>
              <a:rPr lang="en-US" sz="1200" b="1" dirty="0" smtClean="0">
                <a:latin typeface="Cambria" panose="02040503050406030204" pitchFamily="18" charset="0"/>
              </a:rPr>
              <a:t> </a:t>
            </a:r>
            <a:r>
              <a:rPr lang="bg-BG" sz="1200" b="1" dirty="0" smtClean="0">
                <a:latin typeface="Cambria" panose="02040503050406030204" pitchFamily="18" charset="0"/>
              </a:rPr>
              <a:t>на терминала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е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120 декара. 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Обща </a:t>
            </a:r>
            <a:r>
              <a:rPr lang="ru-RU" sz="1200" b="1" dirty="0">
                <a:latin typeface="Cambria" panose="02040503050406030204" pitchFamily="18" charset="0"/>
              </a:rPr>
              <a:t>дължина на кейовия фронт </a:t>
            </a:r>
            <a:r>
              <a:rPr lang="ru-RU" sz="1200" dirty="0">
                <a:latin typeface="Cambria" panose="02040503050406030204" pitchFamily="18" charset="0"/>
              </a:rPr>
              <a:t>–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800 м;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Обработват</a:t>
            </a:r>
            <a:r>
              <a:rPr lang="ru-RU" sz="1200" dirty="0" smtClean="0">
                <a:latin typeface="Cambria" panose="02040503050406030204" pitchFamily="18" charset="0"/>
              </a:rPr>
              <a:t>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насипни товари, зърнени култури, МПС и друга колесна техника, метали, дървесина, вторични суровини, палетизирани стоки, контейнери.</a:t>
            </a:r>
          </a:p>
        </p:txBody>
      </p:sp>
      <p:sp>
        <p:nvSpPr>
          <p:cNvPr id="19" name="Правоъгълник 10"/>
          <p:cNvSpPr/>
          <p:nvPr/>
        </p:nvSpPr>
        <p:spPr>
          <a:xfrm>
            <a:off x="441959" y="1094300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Пристанищен терминал Видин-север</a:t>
            </a:r>
            <a:endParaRPr lang="bg-BG" sz="2400" b="1" i="0" dirty="0">
              <a:solidFill>
                <a:srgbClr val="336699"/>
              </a:solidFill>
              <a:effectLst/>
              <a:latin typeface="Ubuntu Condensed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1960" y="1718313"/>
            <a:ext cx="82734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Cambria" panose="02040503050406030204" pitchFamily="18" charset="0"/>
              </a:rPr>
              <a:t>Пристанище „Видин-север” е съставено от два пристанищни терминала: </a:t>
            </a:r>
            <a:r>
              <a:rPr lang="ru-RU" sz="1600" dirty="0" smtClean="0">
                <a:latin typeface="Cambria" panose="02040503050406030204" pitchFamily="18" charset="0"/>
              </a:rPr>
              <a:t>Пристанищен </a:t>
            </a:r>
            <a:r>
              <a:rPr lang="ru-RU" sz="1600" dirty="0">
                <a:latin typeface="Cambria" panose="02040503050406030204" pitchFamily="18" charset="0"/>
              </a:rPr>
              <a:t>терминал „Фериботен комплекс </a:t>
            </a:r>
            <a:r>
              <a:rPr lang="ru-RU" sz="1600" dirty="0" smtClean="0">
                <a:latin typeface="Cambria" panose="02040503050406030204" pitchFamily="18" charset="0"/>
              </a:rPr>
              <a:t>Видин” от </a:t>
            </a:r>
            <a:r>
              <a:rPr lang="ru-RU" sz="1600" dirty="0">
                <a:latin typeface="Cambria" panose="02040503050406030204" pitchFamily="18" charset="0"/>
              </a:rPr>
              <a:t>км. 792.800 до км. </a:t>
            </a:r>
            <a:r>
              <a:rPr lang="ru-RU" sz="1600" dirty="0" smtClean="0">
                <a:latin typeface="Cambria" panose="02040503050406030204" pitchFamily="18" charset="0"/>
              </a:rPr>
              <a:t>793.000</a:t>
            </a:r>
            <a:r>
              <a:rPr lang="ru-RU" sz="1600" dirty="0">
                <a:latin typeface="Cambria" panose="02040503050406030204" pitchFamily="18" charset="0"/>
              </a:rPr>
              <a:t> </a:t>
            </a:r>
            <a:r>
              <a:rPr lang="ru-RU" sz="1600" dirty="0" smtClean="0">
                <a:latin typeface="Cambria" panose="02040503050406030204" pitchFamily="18" charset="0"/>
              </a:rPr>
              <a:t>и Пристанищен </a:t>
            </a:r>
            <a:r>
              <a:rPr lang="ru-RU" sz="1600" dirty="0">
                <a:latin typeface="Cambria" panose="02040503050406030204" pitchFamily="18" charset="0"/>
              </a:rPr>
              <a:t>терминал „</a:t>
            </a:r>
            <a:r>
              <a:rPr lang="ru-RU" sz="1600" dirty="0" smtClean="0">
                <a:latin typeface="Cambria" panose="02040503050406030204" pitchFamily="18" charset="0"/>
              </a:rPr>
              <a:t>Видин-Север” от </a:t>
            </a:r>
            <a:r>
              <a:rPr lang="ru-RU" sz="1600" dirty="0">
                <a:latin typeface="Cambria" panose="02040503050406030204" pitchFamily="18" charset="0"/>
              </a:rPr>
              <a:t>км 793.600 до км 793.200 на р.Дунав. 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23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33129" y="2549310"/>
            <a:ext cx="2994286" cy="2236056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193289"/>
              </p:ext>
            </p:extLst>
          </p:nvPr>
        </p:nvGraphicFramePr>
        <p:xfrm>
          <a:off x="441960" y="4824368"/>
          <a:ext cx="8385456" cy="1537930"/>
        </p:xfrm>
        <a:graphic>
          <a:graphicData uri="http://schemas.openxmlformats.org/drawingml/2006/table">
            <a:tbl>
              <a:tblPr/>
              <a:tblGrid>
                <a:gridCol w="6776708"/>
                <a:gridCol w="1608748"/>
              </a:tblGrid>
              <a:tr h="278731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>
                          <a:effectLst/>
                          <a:latin typeface="Cambria" panose="02040503050406030204" pitchFamily="18" charset="0"/>
                        </a:rPr>
                        <a:t>4</a:t>
                      </a:r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 бр.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31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 smtClean="0">
                          <a:effectLst/>
                          <a:latin typeface="Cambria" panose="02040503050406030204" pitchFamily="18" charset="0"/>
                        </a:rPr>
                        <a:t>3</a:t>
                      </a:r>
                      <a:r>
                        <a:rPr lang="en-US" sz="1400" dirty="0" smtClean="0">
                          <a:effectLst/>
                          <a:latin typeface="Cambria" panose="02040503050406030204" pitchFamily="18" charset="0"/>
                        </a:rPr>
                        <a:t>5</a:t>
                      </a:r>
                      <a:r>
                        <a:rPr lang="bg-BG" sz="1400" dirty="0" smtClean="0">
                          <a:effectLst/>
                          <a:latin typeface="Cambria" panose="02040503050406030204" pitchFamily="18" charset="0"/>
                        </a:rPr>
                        <a:t>0 </a:t>
                      </a:r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78731">
                <a:tc>
                  <a:txBody>
                    <a:bodyPr/>
                    <a:lstStyle/>
                    <a:p>
                      <a:pPr algn="just"/>
                      <a:r>
                        <a:rPr lang="ru-RU" sz="1400" b="1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 </a:t>
                      </a:r>
                      <a:endParaRPr lang="ru-RU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2,40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31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Открита складова площ: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10 000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78731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Закрита складова площ: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mbria" panose="02040503050406030204" pitchFamily="18" charset="0"/>
                        </a:rPr>
                        <a:t>1620</a:t>
                      </a:r>
                      <a:r>
                        <a:rPr lang="bg-BG" sz="1400" dirty="0" smtClean="0"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836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" y="0"/>
            <a:ext cx="9144000" cy="6858000"/>
          </a:xfrm>
        </p:spPr>
      </p:pic>
      <p:sp>
        <p:nvSpPr>
          <p:cNvPr id="18" name="Subtitle 2"/>
          <p:cNvSpPr txBox="1">
            <a:spLocks/>
          </p:cNvSpPr>
          <p:nvPr/>
        </p:nvSpPr>
        <p:spPr>
          <a:xfrm>
            <a:off x="-67633" y="635227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Пристанищен терминал Видин-център</a:t>
            </a:r>
            <a:endParaRPr lang="bg-BG" sz="2400" b="1" i="0" dirty="0">
              <a:solidFill>
                <a:srgbClr val="336699"/>
              </a:solidFill>
              <a:effectLst/>
              <a:latin typeface="Ubuntu Condensed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23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604894" y="1662621"/>
            <a:ext cx="7934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endParaRPr lang="ru-RU" sz="1400" kern="0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1961" y="1662621"/>
            <a:ext cx="8340090" cy="324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bg-BG" sz="1400" dirty="0" smtClean="0">
                <a:latin typeface="Cambria" panose="02040503050406030204" pitchFamily="18" charset="0"/>
                <a:ea typeface="Calibri" panose="020F0502020204030204" pitchFamily="34" charset="0"/>
                <a:cs typeface="Verdana" panose="020B0604030504040204" pitchFamily="34" charset="0"/>
              </a:rPr>
              <a:t>Разположен </a:t>
            </a:r>
            <a:r>
              <a:rPr lang="bg-BG" sz="1400" dirty="0">
                <a:latin typeface="Cambria" panose="02040503050406030204" pitchFamily="18" charset="0"/>
                <a:ea typeface="Calibri" panose="020F0502020204030204" pitchFamily="34" charset="0"/>
                <a:cs typeface="Verdana" panose="020B0604030504040204" pitchFamily="34" charset="0"/>
              </a:rPr>
              <a:t>в централната градска част от км. 789.900 до км. 791.300 върху площ от 17 000 м²;</a:t>
            </a:r>
            <a:endParaRPr lang="bg-BG" sz="14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311" y="2124286"/>
            <a:ext cx="4060496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Пристанищната </a:t>
            </a:r>
            <a:r>
              <a:rPr lang="bg-BG" sz="1200" b="1" dirty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кейова стена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от наклонен тип, насипна с каменна облицовка, с дължина - 1440 м.</a:t>
            </a:r>
          </a:p>
          <a:p>
            <a:pPr marL="171450" indent="-17145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Четири </a:t>
            </a:r>
            <a:r>
              <a:rPr lang="bg-BG" sz="1200" b="1" dirty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понтонни съоръжения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за приемане и бункеровка</a:t>
            </a:r>
          </a:p>
          <a:p>
            <a:pPr marL="171450" indent="-17145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Съществуваща </a:t>
            </a:r>
            <a:r>
              <a:rPr lang="bg-BG" sz="1200" b="1" dirty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сграда на речна </a:t>
            </a:r>
            <a:r>
              <a:rPr lang="bg-BG" sz="1200" b="1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гара</a:t>
            </a:r>
          </a:p>
          <a:p>
            <a:pPr marL="171450" indent="-17145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Добра </a:t>
            </a:r>
            <a:r>
              <a:rPr lang="bg-BG" sz="1200" b="1" dirty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функционалност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в комуникационните връзки между трите пътнически транспортни обекта в </a:t>
            </a:r>
            <a:r>
              <a:rPr lang="bg-BG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града без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необходимост от допълнителен транспорт.</a:t>
            </a:r>
          </a:p>
          <a:p>
            <a:pPr marL="171450" indent="-17145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Удобство за пристигащи и заминаващи пътници</a:t>
            </a: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,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80542" y="2264110"/>
            <a:ext cx="2238985" cy="1679240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575966"/>
              </p:ext>
            </p:extLst>
          </p:nvPr>
        </p:nvGraphicFramePr>
        <p:xfrm>
          <a:off x="441960" y="4718993"/>
          <a:ext cx="8495949" cy="1546653"/>
        </p:xfrm>
        <a:graphic>
          <a:graphicData uri="http://schemas.openxmlformats.org/drawingml/2006/table">
            <a:tbl>
              <a:tblPr/>
              <a:tblGrid>
                <a:gridCol w="6854089"/>
                <a:gridCol w="1641860"/>
              </a:tblGrid>
              <a:tr h="181550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4 бр.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550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1 440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316309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2,40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550">
                <a:tc>
                  <a:txBody>
                    <a:bodyPr/>
                    <a:lstStyle/>
                    <a:p>
                      <a:pPr algn="just"/>
                      <a:r>
                        <a:rPr lang="bg-BG" sz="1400" b="1">
                          <a:effectLst/>
                          <a:latin typeface="Cambria" panose="02040503050406030204" pitchFamily="18" charset="0"/>
                        </a:rPr>
                        <a:t>Открита складова площ: </a:t>
                      </a:r>
                      <a:endParaRPr lang="bg-BG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181550">
                <a:tc>
                  <a:txBody>
                    <a:bodyPr/>
                    <a:lstStyle/>
                    <a:p>
                      <a:pPr algn="just"/>
                      <a:r>
                        <a:rPr lang="bg-BG" sz="1400" b="1">
                          <a:effectLst/>
                          <a:latin typeface="Cambria" panose="02040503050406030204" pitchFamily="18" charset="0"/>
                        </a:rPr>
                        <a:t>Закрита складова площ: </a:t>
                      </a:r>
                      <a:endParaRPr lang="bg-BG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13309" y="2276475"/>
            <a:ext cx="2224600" cy="166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48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" y="0"/>
            <a:ext cx="9144000" cy="6858000"/>
          </a:xfrm>
        </p:spPr>
      </p:pic>
      <p:sp>
        <p:nvSpPr>
          <p:cNvPr id="18" name="Subtitle 2"/>
          <p:cNvSpPr txBox="1">
            <a:spLocks/>
          </p:cNvSpPr>
          <p:nvPr/>
        </p:nvSpPr>
        <p:spPr>
          <a:xfrm>
            <a:off x="-67633" y="635227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Пристанищен терминал Видин-юг</a:t>
            </a:r>
            <a:endParaRPr lang="bg-BG" sz="2400" b="1" i="0" dirty="0">
              <a:solidFill>
                <a:srgbClr val="336699"/>
              </a:solidFill>
              <a:effectLst/>
              <a:latin typeface="Ubuntu Condensed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23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604894" y="1662621"/>
            <a:ext cx="7934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endParaRPr lang="ru-RU" sz="1400" kern="0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4894" y="1662621"/>
            <a:ext cx="7934212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bg-BG" sz="1400" dirty="0" smtClean="0">
                <a:latin typeface="Cambria" panose="02040503050406030204" pitchFamily="18" charset="0"/>
                <a:ea typeface="Calibri" panose="020F0502020204030204" pitchFamily="34" charset="0"/>
                <a:cs typeface="Verdana" panose="020B0604030504040204" pitchFamily="34" charset="0"/>
              </a:rPr>
              <a:t>Разположен </a:t>
            </a:r>
            <a:r>
              <a:rPr lang="bg-BG" sz="1400" dirty="0" smtClean="0"/>
              <a:t>в </a:t>
            </a:r>
            <a:r>
              <a:rPr lang="bg-BG" sz="1400" dirty="0"/>
              <a:t>южната промишлена </a:t>
            </a:r>
            <a:r>
              <a:rPr lang="bg-BG" sz="1400" dirty="0" smtClean="0"/>
              <a:t>зона на града </a:t>
            </a:r>
            <a:r>
              <a:rPr lang="bg-BG" sz="1400" dirty="0"/>
              <a:t>в участъка на км 785.000 до км. 785.200 </a:t>
            </a:r>
            <a:r>
              <a:rPr lang="bg-BG" sz="1400" dirty="0" smtClean="0">
                <a:latin typeface="Cambria" panose="02040503050406030204" pitchFamily="18" charset="0"/>
                <a:ea typeface="Calibri" panose="020F0502020204030204" pitchFamily="34" charset="0"/>
                <a:cs typeface="Verdana" panose="020B0604030504040204" pitchFamily="34" charset="0"/>
              </a:rPr>
              <a:t>върху </a:t>
            </a:r>
            <a:r>
              <a:rPr lang="bg-BG" sz="1400" dirty="0">
                <a:latin typeface="Cambria" panose="02040503050406030204" pitchFamily="18" charset="0"/>
                <a:ea typeface="Calibri" panose="020F0502020204030204" pitchFamily="34" charset="0"/>
                <a:cs typeface="Verdana" panose="020B0604030504040204" pitchFamily="34" charset="0"/>
              </a:rPr>
              <a:t>площ от </a:t>
            </a:r>
            <a:r>
              <a:rPr lang="bg-BG" sz="1400" dirty="0" smtClean="0">
                <a:latin typeface="Cambria" panose="02040503050406030204" pitchFamily="18" charset="0"/>
                <a:ea typeface="Calibri" panose="020F0502020204030204" pitchFamily="34" charset="0"/>
                <a:cs typeface="Verdana" panose="020B0604030504040204" pitchFamily="34" charset="0"/>
              </a:rPr>
              <a:t>48 000 м²</a:t>
            </a:r>
            <a:r>
              <a:rPr lang="bg-BG" sz="1400" dirty="0">
                <a:latin typeface="Cambria" panose="02040503050406030204" pitchFamily="18" charset="0"/>
                <a:ea typeface="Calibri" panose="020F0502020204030204" pitchFamily="34" charset="0"/>
                <a:cs typeface="Verdana" panose="020B0604030504040204" pitchFamily="34" charset="0"/>
              </a:rPr>
              <a:t>;</a:t>
            </a:r>
            <a:endParaRPr lang="bg-BG" sz="14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20600" y="2286206"/>
            <a:ext cx="5225827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Обща </a:t>
            </a:r>
            <a:r>
              <a:rPr lang="ru-RU" sz="1200" b="1" dirty="0">
                <a:solidFill>
                  <a:prstClr val="black"/>
                </a:solidFill>
                <a:latin typeface="Cambria" panose="02040503050406030204" pitchFamily="18" charset="0"/>
              </a:rPr>
              <a:t>площ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48 декара.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Кейова </a:t>
            </a:r>
            <a:r>
              <a:rPr lang="bg-BG" sz="1200" b="1" dirty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стена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от наклонен тип, насипна с каменна облицовка</a:t>
            </a:r>
            <a:endParaRPr lang="ru-RU" sz="1200" dirty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2 </a:t>
            </a:r>
            <a:r>
              <a:rPr lang="ru-RU" sz="1200" b="1" dirty="0">
                <a:solidFill>
                  <a:prstClr val="black"/>
                </a:solidFill>
                <a:latin typeface="Cambria" panose="02040503050406030204" pitchFamily="18" charset="0"/>
              </a:rPr>
              <a:t>корабни места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с дължина 200 м.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Открита складова площ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от 18 000 кв.м.</a:t>
            </a: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>
                <a:solidFill>
                  <a:prstClr val="black"/>
                </a:solidFill>
                <a:latin typeface="Cambria" panose="02040503050406030204" pitchFamily="18" charset="0"/>
              </a:rPr>
              <a:t>Оскъдна суперструктура:</a:t>
            </a:r>
            <a:r>
              <a:rPr lang="bg-BG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Ел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. портален пристанищен кран “Кировец” 10 т /извън експлоатация/; Ел.портален пристанищен кран „Албатрос” 10-16 т.; Челен товарач „Бобкет”.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Пристанището е предназначено за прием и съхранение на насипни товари</a:t>
            </a:r>
            <a:r>
              <a:rPr lang="bg-BG" sz="1200" dirty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,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които не изискват специални условия за </a:t>
            </a:r>
            <a:r>
              <a:rPr lang="bg-BG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обработка</a:t>
            </a:r>
            <a:endParaRPr lang="bg-BG" sz="1200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25268" y="2352686"/>
            <a:ext cx="3182195" cy="2171078"/>
          </a:xfrm>
          <a:prstGeom prst="rect">
            <a:avLst/>
          </a:prstGeom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862099"/>
              </p:ext>
            </p:extLst>
          </p:nvPr>
        </p:nvGraphicFramePr>
        <p:xfrm>
          <a:off x="604894" y="4712131"/>
          <a:ext cx="8202569" cy="1537930"/>
        </p:xfrm>
        <a:graphic>
          <a:graphicData uri="http://schemas.openxmlformats.org/drawingml/2006/table">
            <a:tbl>
              <a:tblPr/>
              <a:tblGrid>
                <a:gridCol w="6721580"/>
                <a:gridCol w="1480989"/>
              </a:tblGrid>
              <a:tr h="206784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 бр.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84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208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94936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2,40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84">
                <a:tc>
                  <a:txBody>
                    <a:bodyPr/>
                    <a:lstStyle/>
                    <a:p>
                      <a:pPr algn="just"/>
                      <a:r>
                        <a:rPr lang="bg-BG" sz="1400" b="1">
                          <a:effectLst/>
                          <a:latin typeface="Cambria" panose="02040503050406030204" pitchFamily="18" charset="0"/>
                        </a:rPr>
                        <a:t>Открита складова площ: </a:t>
                      </a:r>
                      <a:endParaRPr lang="bg-BG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18 000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06784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Закрита складова площ: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746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" y="0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Пристанищен терминал Лом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21654" y="2709061"/>
            <a:ext cx="4903422" cy="323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Стратегическо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географско </a:t>
            </a: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местоположение.</a:t>
            </a:r>
            <a:r>
              <a:rPr lang="bg-BG" sz="1200" dirty="0" smtClean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Явява се пресечна точка на два от трансевропейските транспортни коридора – Рейнско-Дунавски и Ориент-Източносредиземноморски.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Връзка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пътната и </a:t>
            </a: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жп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инфраструктура на </a:t>
            </a: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страната</a:t>
            </a:r>
            <a:r>
              <a:rPr lang="bg-BG" sz="1200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Cambria" panose="02040503050406030204" pitchFamily="18" charset="0"/>
              </a:rPr>
              <a:t>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Пристанището е свързано с националната железопътна мрежа и с републиканската пътна мрежа. Посредством първокласен път през гр. Монтана се осъществява връзка с международен път Е 79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.</a:t>
            </a:r>
            <a:endParaRPr lang="bg-BG" sz="1200" dirty="0" smtClean="0"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200" b="1" dirty="0">
                <a:latin typeface="Cambria" panose="02040503050406030204" pitchFamily="18" charset="0"/>
              </a:rPr>
              <a:t>Обработка и съхранение на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насипни товари (руди и въглища); генерални товари; пакетирани, товари в течно състояние; контейнери, масови и обемни товари. </a:t>
            </a: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Пристанище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обществен транспорт с национално значение. </a:t>
            </a:r>
            <a:endParaRPr lang="bg-BG" sz="1200" b="1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"/>
            </a:pPr>
            <a:endParaRPr lang="ru-RU" sz="1400" dirty="0"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61950" y="1777106"/>
            <a:ext cx="8492490" cy="882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1615" lvl="0" algn="ctr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Cambria" panose="02040503050406030204" pitchFamily="18" charset="0"/>
              </a:rPr>
              <a:t>Пристанището е разположен на р. Дунав от речен км </a:t>
            </a:r>
            <a:r>
              <a:rPr lang="ru-RU" sz="1600" dirty="0" smtClean="0">
                <a:latin typeface="Cambria" panose="02040503050406030204" pitchFamily="18" charset="0"/>
              </a:rPr>
              <a:t>742.000 </a:t>
            </a:r>
            <a:r>
              <a:rPr lang="ru-RU" sz="1600" dirty="0">
                <a:latin typeface="Cambria" panose="02040503050406030204" pitchFamily="18" charset="0"/>
              </a:rPr>
              <a:t>до речен км 742.500 и е </a:t>
            </a:r>
            <a:r>
              <a:rPr lang="ru-RU" sz="1600" dirty="0" smtClean="0">
                <a:latin typeface="Cambria" panose="02040503050406030204" pitchFamily="18" charset="0"/>
              </a:rPr>
              <a:t>най-близко </a:t>
            </a:r>
            <a:r>
              <a:rPr lang="ru-RU" sz="1600" dirty="0">
                <a:latin typeface="Cambria" panose="02040503050406030204" pitchFamily="18" charset="0"/>
              </a:rPr>
              <a:t>разположеното пристанище до административния и стопанки център на страната – гр. София.</a:t>
            </a:r>
            <a:endParaRPr lang="bg-BG" sz="1600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14950" y="2813736"/>
            <a:ext cx="3518737" cy="233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04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" y="0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373535" y="1093052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Пристанищен терминал Лом</a:t>
            </a:r>
            <a:endParaRPr lang="bg-BG" sz="2400" b="1" i="0" dirty="0">
              <a:solidFill>
                <a:srgbClr val="336699"/>
              </a:solidFill>
              <a:effectLst/>
              <a:latin typeface="Ubuntu Condensed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22233" y="1654072"/>
            <a:ext cx="5121467" cy="3036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srgbClr val="000000"/>
                </a:solidFill>
                <a:latin typeface="Cambria" panose="02040503050406030204" pitchFamily="18" charset="0"/>
              </a:rPr>
              <a:t>Кейове </a:t>
            </a:r>
            <a:r>
              <a:rPr lang="ru-RU" sz="1200" b="1" dirty="0">
                <a:solidFill>
                  <a:srgbClr val="000000"/>
                </a:solidFill>
                <a:latin typeface="Cambria" panose="02040503050406030204" pitchFamily="18" charset="0"/>
              </a:rPr>
              <a:t>и корабни места: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 Пристанището обхваща 5 кея и 13 корабни места, три от които (1, 2 и 3) са разположени на открития Дунав, а останалите 10 - във вътрешен басейн - лиман. </a:t>
            </a:r>
            <a:endParaRPr lang="ru-RU" sz="1200" dirty="0" smtClean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Общата </a:t>
            </a:r>
            <a:r>
              <a:rPr lang="ru-RU" sz="1200" b="1" dirty="0">
                <a:latin typeface="Cambria" panose="02040503050406030204" pitchFamily="18" charset="0"/>
              </a:rPr>
              <a:t>дължина на корабните места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е 1 335 м. Общата дължина на кейовия фронт е 1 422 м. и 140 м. вълнолом.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Монолитни </a:t>
            </a:r>
            <a:r>
              <a:rPr lang="ru-RU" sz="1200" b="1" dirty="0">
                <a:latin typeface="Cambria" panose="02040503050406030204" pitchFamily="18" charset="0"/>
              </a:rPr>
              <a:t>складове и навеси</a:t>
            </a:r>
            <a:r>
              <a:rPr lang="ru-RU" sz="1200" b="1" dirty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с обща площ от 8 343 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кв.м.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Открити </a:t>
            </a:r>
            <a:r>
              <a:rPr lang="ru-RU" sz="1200" b="1" dirty="0">
                <a:latin typeface="Cambria" panose="02040503050406030204" pitchFamily="18" charset="0"/>
              </a:rPr>
              <a:t>складове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с обща площ от 117 921 кв.м.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srgbClr val="000000"/>
                </a:solidFill>
                <a:latin typeface="Cambria" panose="02040503050406030204" pitchFamily="18" charset="0"/>
              </a:rPr>
              <a:t>Кранове </a:t>
            </a:r>
            <a:r>
              <a:rPr lang="ru-RU" sz="1200" b="1" dirty="0">
                <a:solidFill>
                  <a:srgbClr val="000000"/>
                </a:solidFill>
                <a:latin typeface="Cambria" panose="02040503050406030204" pitchFamily="18" charset="0"/>
              </a:rPr>
              <a:t>и съоръжения за обработка: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 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19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ел. портални пристанищни крана с товароподемност от 5 до 20 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тона.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Паркинг </a:t>
            </a:r>
            <a:r>
              <a:rPr lang="ru-RU" sz="1200" b="1" dirty="0">
                <a:latin typeface="Cambria" panose="02040503050406030204" pitchFamily="18" charset="0"/>
              </a:rPr>
              <a:t>зони за </a:t>
            </a:r>
            <a:r>
              <a:rPr lang="ru-RU" sz="1200" b="1" dirty="0" smtClean="0">
                <a:latin typeface="Cambria" panose="02040503050406030204" pitchFamily="18" charset="0"/>
              </a:rPr>
              <a:t>автомобили.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Вътрешно </a:t>
            </a:r>
            <a:r>
              <a:rPr lang="ru-RU" sz="1200" b="1" dirty="0">
                <a:latin typeface="Cambria" panose="02040503050406030204" pitchFamily="18" charset="0"/>
              </a:rPr>
              <a:t>пристанищна жп мрежа.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srgbClr val="000000"/>
                </a:solidFill>
                <a:latin typeface="Cambria" panose="020405030504060302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Cambria" panose="02040503050406030204" pitchFamily="18" charset="0"/>
              </a:rPr>
              <a:t>територията на терминала има изградени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 граничен контролно-пропускателен пункт, митнически пункт, пункт за фитосанитарен контрол и други. 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endParaRPr lang="ru-RU" sz="1200" b="0" i="0" dirty="0">
              <a:solidFill>
                <a:srgbClr val="666666"/>
              </a:solidFill>
              <a:effectLst/>
              <a:latin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97910" y="1687253"/>
            <a:ext cx="2530719" cy="17124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56709" y="2922189"/>
            <a:ext cx="2529306" cy="1742059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29253"/>
              </p:ext>
            </p:extLst>
          </p:nvPr>
        </p:nvGraphicFramePr>
        <p:xfrm>
          <a:off x="652406" y="4705944"/>
          <a:ext cx="8133609" cy="1537930"/>
        </p:xfrm>
        <a:graphic>
          <a:graphicData uri="http://schemas.openxmlformats.org/drawingml/2006/table">
            <a:tbl>
              <a:tblPr/>
              <a:tblGrid>
                <a:gridCol w="6843770"/>
                <a:gridCol w="1289839"/>
              </a:tblGrid>
              <a:tr h="154562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13 бр.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562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1335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69289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2,40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562">
                <a:tc>
                  <a:txBody>
                    <a:bodyPr/>
                    <a:lstStyle/>
                    <a:p>
                      <a:pPr algn="just"/>
                      <a:r>
                        <a:rPr lang="bg-BG" sz="1400" b="1">
                          <a:effectLst/>
                          <a:latin typeface="Cambria" panose="02040503050406030204" pitchFamily="18" charset="0"/>
                        </a:rPr>
                        <a:t>Открита складова площ: </a:t>
                      </a:r>
                      <a:endParaRPr lang="bg-BG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58 000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154562">
                <a:tc>
                  <a:txBody>
                    <a:bodyPr/>
                    <a:lstStyle/>
                    <a:p>
                      <a:pPr algn="just"/>
                      <a:r>
                        <a:rPr lang="bg-BG" sz="1400" b="1">
                          <a:effectLst/>
                          <a:latin typeface="Cambria" panose="02040503050406030204" pitchFamily="18" charset="0"/>
                        </a:rPr>
                        <a:t>Закрита складова площ: </a:t>
                      </a:r>
                      <a:endParaRPr lang="bg-BG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8 343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017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" y="0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Пристанищен терминал Оряхово</a:t>
            </a:r>
            <a:endParaRPr lang="bg-BG" sz="2400" b="1" i="0" dirty="0">
              <a:solidFill>
                <a:srgbClr val="336699"/>
              </a:solidFill>
              <a:effectLst/>
              <a:latin typeface="Ubuntu Condensed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2894" y="2054404"/>
            <a:ext cx="5157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endParaRPr lang="ru-RU" sz="1200" b="0" i="0" dirty="0">
              <a:solidFill>
                <a:srgbClr val="666666"/>
              </a:solidFill>
              <a:effectLst/>
              <a:latin typeface="Cambria" panose="020405030504060302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346092"/>
              </p:ext>
            </p:extLst>
          </p:nvPr>
        </p:nvGraphicFramePr>
        <p:xfrm>
          <a:off x="441960" y="4675593"/>
          <a:ext cx="8312524" cy="1571104"/>
        </p:xfrm>
        <a:graphic>
          <a:graphicData uri="http://schemas.openxmlformats.org/drawingml/2006/table">
            <a:tbl>
              <a:tblPr/>
              <a:tblGrid>
                <a:gridCol w="7004827"/>
                <a:gridCol w="1307697"/>
              </a:tblGrid>
              <a:tr h="286691">
                <a:tc>
                  <a:txBody>
                    <a:bodyPr/>
                    <a:lstStyle/>
                    <a:p>
                      <a:pPr algn="l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3 бр.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1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221 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86691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</a:t>
                      </a:r>
                      <a:r>
                        <a:rPr lang="ru-RU" sz="1400" dirty="0"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2,40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1">
                <a:tc>
                  <a:txBody>
                    <a:bodyPr/>
                    <a:lstStyle/>
                    <a:p>
                      <a:pPr algn="l"/>
                      <a:r>
                        <a:rPr lang="bg-BG" sz="1400" b="1">
                          <a:effectLst/>
                          <a:latin typeface="Cambria" panose="02040503050406030204" pitchFamily="18" charset="0"/>
                        </a:rPr>
                        <a:t>Открита складова площ: </a:t>
                      </a:r>
                      <a:endParaRPr lang="bg-BG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4 400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340760">
                <a:tc>
                  <a:txBody>
                    <a:bodyPr/>
                    <a:lstStyle/>
                    <a:p>
                      <a:pPr algn="l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Закрита складова площ: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962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0051" y="2185845"/>
            <a:ext cx="2101792" cy="15913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30268" y="2128656"/>
            <a:ext cx="2719826" cy="1648547"/>
          </a:xfrm>
          <a:prstGeom prst="rect">
            <a:avLst/>
          </a:prstGeom>
        </p:spPr>
      </p:pic>
      <p:sp>
        <p:nvSpPr>
          <p:cNvPr id="18" name="Text Placeholder 15"/>
          <p:cNvSpPr txBox="1">
            <a:spLocks/>
          </p:cNvSpPr>
          <p:nvPr/>
        </p:nvSpPr>
        <p:spPr>
          <a:xfrm>
            <a:off x="542895" y="2088154"/>
            <a:ext cx="3267106" cy="248384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bg-BG" sz="1200" dirty="0" smtClean="0">
                <a:latin typeface="Cambria" panose="02040503050406030204" pitchFamily="18" charset="0"/>
              </a:rPr>
              <a:t>То е с обща площ от 19 806 м</a:t>
            </a:r>
            <a:r>
              <a:rPr lang="bg-BG" sz="1200" baseline="30000" dirty="0" smtClean="0">
                <a:latin typeface="Cambria" panose="02040503050406030204" pitchFamily="18" charset="0"/>
              </a:rPr>
              <a:t>2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1200" dirty="0" smtClean="0">
                <a:latin typeface="Cambria" panose="02040503050406030204" pitchFamily="18" charset="0"/>
              </a:rPr>
              <a:t>Предвиденото количество товари, което може да бъде обработено по протежението на пристана на терминала за година е 307 000 тона;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1200" dirty="0" smtClean="0">
                <a:latin typeface="Cambria" panose="02040503050406030204" pitchFamily="18" charset="0"/>
              </a:rPr>
              <a:t>През територията на порта преминава теснолинейната железопътна линия Червен бряг – Оряхово, която от 2002 г. е закрита и не функционира. </a:t>
            </a:r>
            <a:endParaRPr lang="bg-BG" sz="12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76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4163</TotalTime>
  <Words>3440</Words>
  <Application>Microsoft Office PowerPoint</Application>
  <PresentationFormat>Презентация на цял екран (4:3)</PresentationFormat>
  <Paragraphs>331</Paragraphs>
  <Slides>18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18</vt:i4>
      </vt:variant>
    </vt:vector>
  </HeadingPairs>
  <TitlesOfParts>
    <vt:vector size="19" baseType="lpstr">
      <vt:lpstr>Office Theme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ADO RUSE</dc:creator>
  <cp:lastModifiedBy>Potrebitel</cp:lastModifiedBy>
  <cp:revision>271</cp:revision>
  <dcterms:created xsi:type="dcterms:W3CDTF">2016-05-30T12:42:10Z</dcterms:created>
  <dcterms:modified xsi:type="dcterms:W3CDTF">2017-06-19T08:23:45Z</dcterms:modified>
</cp:coreProperties>
</file>